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4.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5.xml" ContentType="application/vnd.openxmlformats-officedocument.themeOverride+xml"/>
  <Override PartName="/ppt/notesSlides/notesSlide25.xml" ContentType="application/vnd.openxmlformats-officedocument.presentationml.notesSlide+xml"/>
  <Override PartName="/ppt/theme/themeOverride6.xml" ContentType="application/vnd.openxmlformats-officedocument.themeOverride+xml"/>
  <Override PartName="/ppt/notesSlides/notesSlide26.xml" ContentType="application/vnd.openxmlformats-officedocument.presentationml.notesSlide+xml"/>
  <Override PartName="/ppt/theme/themeOverride7.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8.xml" ContentType="application/vnd.openxmlformats-officedocument.themeOverride+xml"/>
  <Override PartName="/ppt/notesSlides/notesSlide29.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 id="2147483708" r:id="rId2"/>
    <p:sldMasterId id="2147483769" r:id="rId3"/>
    <p:sldMasterId id="2147483794" r:id="rId4"/>
    <p:sldMasterId id="2147483807" r:id="rId5"/>
  </p:sldMasterIdLst>
  <p:notesMasterIdLst>
    <p:notesMasterId r:id="rId52"/>
  </p:notesMasterIdLst>
  <p:handoutMasterIdLst>
    <p:handoutMasterId r:id="rId53"/>
  </p:handoutMasterIdLst>
  <p:sldIdLst>
    <p:sldId id="539" r:id="rId6"/>
    <p:sldId id="509" r:id="rId7"/>
    <p:sldId id="549" r:id="rId8"/>
    <p:sldId id="528" r:id="rId9"/>
    <p:sldId id="526" r:id="rId10"/>
    <p:sldId id="532" r:id="rId11"/>
    <p:sldId id="533" r:id="rId12"/>
    <p:sldId id="534" r:id="rId13"/>
    <p:sldId id="535" r:id="rId14"/>
    <p:sldId id="492" r:id="rId15"/>
    <p:sldId id="525" r:id="rId16"/>
    <p:sldId id="540" r:id="rId17"/>
    <p:sldId id="490" r:id="rId18"/>
    <p:sldId id="494" r:id="rId19"/>
    <p:sldId id="495" r:id="rId20"/>
    <p:sldId id="496" r:id="rId21"/>
    <p:sldId id="543" r:id="rId22"/>
    <p:sldId id="497" r:id="rId23"/>
    <p:sldId id="498" r:id="rId24"/>
    <p:sldId id="499" r:id="rId25"/>
    <p:sldId id="500" r:id="rId26"/>
    <p:sldId id="501" r:id="rId27"/>
    <p:sldId id="502" r:id="rId28"/>
    <p:sldId id="503" r:id="rId29"/>
    <p:sldId id="504" r:id="rId30"/>
    <p:sldId id="505" r:id="rId31"/>
    <p:sldId id="506" r:id="rId32"/>
    <p:sldId id="445" r:id="rId33"/>
    <p:sldId id="529" r:id="rId34"/>
    <p:sldId id="536" r:id="rId35"/>
    <p:sldId id="537" r:id="rId36"/>
    <p:sldId id="515" r:id="rId37"/>
    <p:sldId id="530" r:id="rId38"/>
    <p:sldId id="531" r:id="rId39"/>
    <p:sldId id="448" r:id="rId40"/>
    <p:sldId id="454" r:id="rId41"/>
    <p:sldId id="481" r:id="rId42"/>
    <p:sldId id="465" r:id="rId43"/>
    <p:sldId id="482" r:id="rId44"/>
    <p:sldId id="545" r:id="rId45"/>
    <p:sldId id="544" r:id="rId46"/>
    <p:sldId id="473" r:id="rId47"/>
    <p:sldId id="476" r:id="rId48"/>
    <p:sldId id="474" r:id="rId49"/>
    <p:sldId id="546" r:id="rId50"/>
    <p:sldId id="548" r:id="rId51"/>
  </p:sldIdLst>
  <p:sldSz cx="9144000" cy="6858000" type="screen4x3"/>
  <p:notesSz cx="7053263" cy="9356725"/>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2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rooks" initials="DB" lastIdx="27" clrIdx="0">
    <p:extLst/>
  </p:cmAuthor>
  <p:cmAuthor id="2" name="Daniel L. Flynn" initials="DLF" lastIdx="13" clrIdx="1"/>
  <p:cmAuthor id="3" name="Oliver Rosen" initials="OR" lastIdx="37" clrIdx="2">
    <p:extLst/>
  </p:cmAuthor>
  <p:cmAuthor id="4" name="Oliver Rosen" initials="OR [2]" lastIdx="1" clrIdx="3">
    <p:extLst/>
  </p:cmAuthor>
  <p:cmAuthor id="5" name="Oliver Rosen" initials="OR [3]" lastIdx="1" clrIdx="4">
    <p:extLst/>
  </p:cmAuthor>
  <p:cmAuthor id="6" name="Oliver Rosen" initials="OR [4]" lastIdx="1" clrIdx="5">
    <p:extLst/>
  </p:cmAuthor>
  <p:cmAuthor id="7" name="Oliver Rosen" initials="OR [5]" lastIdx="1" clrIdx="6">
    <p:extLst/>
  </p:cmAuthor>
  <p:cmAuthor id="8" name="Oliver Rosen" initials="OR [6]" lastIdx="1" clrIdx="7">
    <p:extLst/>
  </p:cmAuthor>
  <p:cmAuthor id="9" name="Oliver Rosen" initials="OR [7]" lastIdx="1" clrIdx="8">
    <p:extLst/>
  </p:cmAuthor>
  <p:cmAuthor id="10" name="Anne Tsimboukis" initials="AT" lastIdx="1" clrIdx="9"/>
  <p:cmAuthor id="11" name="Microsoft Office User" initials="Office" lastIdx="1" clrIdx="10">
    <p:extLst/>
  </p:cmAuthor>
  <p:cmAuthor id="12" name="Microsoft Office User" initials="Office [2]" lastIdx="1" clrIdx="11">
    <p:extLst/>
  </p:cmAuthor>
  <p:cmAuthor id="13" name="Microsoft Office User" initials="Office [3]" lastIdx="1" clrIdx="12">
    <p:extLst/>
  </p:cmAuthor>
  <p:cmAuthor id="14" name="Microsoft Office User" initials="Office [4]" lastIdx="1" clrIdx="13">
    <p:extLst/>
  </p:cmAuthor>
  <p:cmAuthor id="15" name="Microsoft Office User" initials="Office [5]" lastIdx="1" clrIdx="14">
    <p:extLst/>
  </p:cmAuthor>
  <p:cmAuthor id="16" name="Microsoft Office User" initials="Office [6]" lastIdx="1" clrIdx="15">
    <p:extLst/>
  </p:cmAuthor>
  <p:cmAuthor id="17" name="Microsoft Office User" initials="Office [7]" lastIdx="1" clrIdx="16">
    <p:extLst/>
  </p:cmAuthor>
  <p:cmAuthor id="18" name="Microsoft Office User" initials="Office [8]" lastIdx="4" clrIdx="17">
    <p:extLst/>
  </p:cmAuthor>
  <p:cmAuthor id="19" name="Microsoft Office User" initials="Office [9]" lastIdx="1" clrIdx="18">
    <p:extLst/>
  </p:cmAuthor>
  <p:cmAuthor id="20" name="Mike Taylor" initials="MT" lastIdx="34" clrIdx="19"/>
  <p:cmAuthor id="21" name="Dennise Greensmith" initials="DG" lastIdx="1" clrIdx="20"/>
  <p:cmAuthor id="22" name="Dennise Greensmith" initials="DG [2]" lastIdx="1" clrIdx="21"/>
  <p:cmAuthor id="23" name="Dennise Greensmith" initials="DG [3]" lastIdx="1" clrIdx="22"/>
  <p:cmAuthor id="24" name="Dennise Greensmith" initials="DG [4]" lastIdx="1" clrIdx="23"/>
  <p:cmAuthor id="25" name="Dennise Greensmith" initials="DG [5]" lastIdx="1" clrIdx="24"/>
  <p:cmAuthor id="26" name="Owner" initials="O" lastIdx="1" clrIdx="2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66A4"/>
    <a:srgbClr val="44881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98" autoAdjust="0"/>
    <p:restoredTop sz="95524" autoAdjust="0"/>
  </p:normalViewPr>
  <p:slideViewPr>
    <p:cSldViewPr>
      <p:cViewPr>
        <p:scale>
          <a:sx n="75" d="100"/>
          <a:sy n="75" d="100"/>
        </p:scale>
        <p:origin x="-619" y="413"/>
      </p:cViewPr>
      <p:guideLst>
        <p:guide orient="horz" pos="2160"/>
        <p:guide orient="horz" pos="124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0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 max</c:v>
                </c:pt>
              </c:strCache>
            </c:strRef>
          </c:tx>
          <c:spPr>
            <a:ln w="28575" cap="rnd">
              <a:noFill/>
              <a:round/>
            </a:ln>
            <a:effectLst/>
          </c:spPr>
          <c:marker>
            <c:symbol val="none"/>
          </c:marker>
          <c:cat>
            <c:numRef>
              <c:f>Sheet1!$A$2:$A$4</c:f>
              <c:numCache>
                <c:formatCode>General</c:formatCode>
                <c:ptCount val="3"/>
              </c:numCache>
            </c:numRef>
          </c:cat>
          <c:val>
            <c:numRef>
              <c:f>Sheet1!$B$2:$B$4</c:f>
              <c:numCache>
                <c:formatCode>General</c:formatCode>
                <c:ptCount val="3"/>
                <c:pt idx="0">
                  <c:v>529</c:v>
                </c:pt>
                <c:pt idx="1">
                  <c:v>1662</c:v>
                </c:pt>
                <c:pt idx="2">
                  <c:v>3047</c:v>
                </c:pt>
              </c:numCache>
            </c:numRef>
          </c:val>
          <c:smooth val="0"/>
          <c:extLst xmlns:c16r2="http://schemas.microsoft.com/office/drawing/2015/06/chart">
            <c:ext xmlns:c16="http://schemas.microsoft.com/office/drawing/2014/chart" uri="{C3380CC4-5D6E-409C-BE32-E72D297353CC}">
              <c16:uniqueId val="{00000000-F64C-4260-A28E-7685CADDF971}"/>
            </c:ext>
          </c:extLst>
        </c:ser>
        <c:dLbls>
          <c:showLegendKey val="0"/>
          <c:showVal val="0"/>
          <c:showCatName val="0"/>
          <c:showSerName val="0"/>
          <c:showPercent val="0"/>
          <c:showBubbleSize val="0"/>
        </c:dLbls>
        <c:marker val="1"/>
        <c:smooth val="0"/>
        <c:axId val="162542336"/>
        <c:axId val="162543872"/>
      </c:lineChart>
      <c:lineChart>
        <c:grouping val="standard"/>
        <c:varyColors val="0"/>
        <c:ser>
          <c:idx val="1"/>
          <c:order val="1"/>
          <c:tx>
            <c:strRef>
              <c:f>Sheet1!$C$1</c:f>
              <c:strCache>
                <c:ptCount val="1"/>
                <c:pt idx="0">
                  <c:v>C min</c:v>
                </c:pt>
              </c:strCache>
            </c:strRef>
          </c:tx>
          <c:spPr>
            <a:ln w="28575" cap="rnd">
              <a:noFill/>
              <a:round/>
            </a:ln>
            <a:effectLst/>
          </c:spPr>
          <c:marker>
            <c:symbol val="none"/>
          </c:marker>
          <c:cat>
            <c:numRef>
              <c:f>Sheet1!$A$2:$A$4</c:f>
              <c:numCache>
                <c:formatCode>General</c:formatCode>
                <c:ptCount val="3"/>
              </c:numCache>
            </c:numRef>
          </c:cat>
          <c:val>
            <c:numRef>
              <c:f>Sheet1!$C$2:$C$4</c:f>
              <c:numCache>
                <c:formatCode>General</c:formatCode>
                <c:ptCount val="3"/>
                <c:pt idx="0">
                  <c:v>401</c:v>
                </c:pt>
                <c:pt idx="1">
                  <c:v>1269</c:v>
                </c:pt>
                <c:pt idx="2">
                  <c:v>2317</c:v>
                </c:pt>
              </c:numCache>
            </c:numRef>
          </c:val>
          <c:smooth val="0"/>
          <c:extLst xmlns:c16r2="http://schemas.microsoft.com/office/drawing/2015/06/chart">
            <c:ext xmlns:c16="http://schemas.microsoft.com/office/drawing/2014/chart" uri="{C3380CC4-5D6E-409C-BE32-E72D297353CC}">
              <c16:uniqueId val="{00000001-F64C-4260-A28E-7685CADDF971}"/>
            </c:ext>
          </c:extLst>
        </c:ser>
        <c:dLbls>
          <c:showLegendKey val="0"/>
          <c:showVal val="0"/>
          <c:showCatName val="0"/>
          <c:showSerName val="0"/>
          <c:showPercent val="0"/>
          <c:showBubbleSize val="0"/>
        </c:dLbls>
        <c:marker val="1"/>
        <c:smooth val="0"/>
        <c:axId val="162571776"/>
        <c:axId val="162570240"/>
      </c:lineChart>
      <c:catAx>
        <c:axId val="162542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543872"/>
        <c:crosses val="autoZero"/>
        <c:auto val="1"/>
        <c:lblAlgn val="ctr"/>
        <c:lblOffset val="100"/>
        <c:noMultiLvlLbl val="0"/>
      </c:catAx>
      <c:valAx>
        <c:axId val="162543872"/>
        <c:scaling>
          <c:orientation val="minMax"/>
          <c:max val="40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542336"/>
        <c:crosses val="autoZero"/>
        <c:crossBetween val="between"/>
      </c:valAx>
      <c:valAx>
        <c:axId val="162570240"/>
        <c:scaling>
          <c:orientation val="minMax"/>
          <c:max val="4000"/>
        </c:scaling>
        <c:delete val="0"/>
        <c:axPos val="r"/>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1" i="0" u="none" strike="noStrike" kern="1200" baseline="0">
                <a:solidFill>
                  <a:schemeClr val="accent2">
                    <a:lumMod val="75000"/>
                  </a:schemeClr>
                </a:solidFill>
                <a:latin typeface="Arial" panose="020B0604020202020204" pitchFamily="34" charset="0"/>
                <a:ea typeface="+mn-ea"/>
                <a:cs typeface="Arial" panose="020B0604020202020204" pitchFamily="34" charset="0"/>
              </a:defRPr>
            </a:pPr>
            <a:endParaRPr lang="en-US"/>
          </a:p>
        </c:txPr>
        <c:crossAx val="162571776"/>
        <c:crosses val="max"/>
        <c:crossBetween val="between"/>
      </c:valAx>
      <c:catAx>
        <c:axId val="162571776"/>
        <c:scaling>
          <c:orientation val="minMax"/>
        </c:scaling>
        <c:delete val="1"/>
        <c:axPos val="b"/>
        <c:numFmt formatCode="General" sourceLinked="1"/>
        <c:majorTickMark val="out"/>
        <c:minorTickMark val="none"/>
        <c:tickLblPos val="nextTo"/>
        <c:crossAx val="162570240"/>
        <c:crosses val="autoZero"/>
        <c:auto val="1"/>
        <c:lblAlgn val="ctr"/>
        <c:lblOffset val="100"/>
        <c:noMultiLvlLbl val="0"/>
      </c:catAx>
      <c:spPr>
        <a:noFill/>
        <a:ln w="127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6" dt="2017-09-15T09:32:51.856" idx="1">
    <p:pos x="10" y="10"/>
    <p:text>I like this slide.  For the bottom right panel you should find the GRID phase 3 study that compares regorafenib to placebo (should match panel 2).  I think it also was published in LANCET</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eaLnBrk="0" hangingPunct="0">
              <a:defRPr sz="1200">
                <a:latin typeface="Arial" charset="0"/>
                <a:ea typeface="ＭＳ Ｐゴシック" charset="-128"/>
                <a:cs typeface="+mn-cs"/>
              </a:defRPr>
            </a:lvl1pPr>
          </a:lstStyle>
          <a:p>
            <a:pPr>
              <a:defRPr/>
            </a:pPr>
            <a:endParaRPr lang="en-US" dirty="0"/>
          </a:p>
        </p:txBody>
      </p:sp>
      <p:sp>
        <p:nvSpPr>
          <p:cNvPr id="3" name="Date Placeholder 2"/>
          <p:cNvSpPr>
            <a:spLocks noGrp="1"/>
          </p:cNvSpPr>
          <p:nvPr>
            <p:ph type="dt" sz="quarter" idx="1"/>
          </p:nvPr>
        </p:nvSpPr>
        <p:spPr>
          <a:xfrm>
            <a:off x="3995217" y="0"/>
            <a:ext cx="3056414" cy="467836"/>
          </a:xfrm>
          <a:prstGeom prst="rect">
            <a:avLst/>
          </a:prstGeom>
        </p:spPr>
        <p:txBody>
          <a:bodyPr vert="horz" lIns="93763" tIns="46881" rIns="93763" bIns="46881" rtlCol="0"/>
          <a:lstStyle>
            <a:lvl1pPr algn="r" eaLnBrk="0" hangingPunct="0">
              <a:defRPr sz="1200">
                <a:latin typeface="Arial" charset="0"/>
                <a:ea typeface="ＭＳ Ｐゴシック" charset="-128"/>
                <a:cs typeface="+mn-cs"/>
              </a:defRPr>
            </a:lvl1pPr>
          </a:lstStyle>
          <a:p>
            <a:pPr>
              <a:defRPr/>
            </a:pPr>
            <a:fld id="{BBE785B3-CE81-407E-85CB-630D905025E6}" type="datetimeFigureOut">
              <a:rPr lang="en-US"/>
              <a:pPr>
                <a:defRPr/>
              </a:pPr>
              <a:t>9/16/2017</a:t>
            </a:fld>
            <a:endParaRPr lang="en-US" dirty="0"/>
          </a:p>
        </p:txBody>
      </p:sp>
      <p:sp>
        <p:nvSpPr>
          <p:cNvPr id="4" name="Footer Placeholder 3"/>
          <p:cNvSpPr>
            <a:spLocks noGrp="1"/>
          </p:cNvSpPr>
          <p:nvPr>
            <p:ph type="ftr" sz="quarter" idx="2"/>
          </p:nvPr>
        </p:nvSpPr>
        <p:spPr>
          <a:xfrm>
            <a:off x="0" y="8887265"/>
            <a:ext cx="3056414" cy="467836"/>
          </a:xfrm>
          <a:prstGeom prst="rect">
            <a:avLst/>
          </a:prstGeom>
        </p:spPr>
        <p:txBody>
          <a:bodyPr vert="horz" lIns="93763" tIns="46881" rIns="93763" bIns="46881" rtlCol="0" anchor="b"/>
          <a:lstStyle>
            <a:lvl1pPr algn="l" eaLnBrk="0" hangingPunct="0">
              <a:defRPr sz="1200">
                <a:latin typeface="Arial" charset="0"/>
                <a:ea typeface="ＭＳ Ｐゴシック" charset="-128"/>
                <a:cs typeface="+mn-cs"/>
              </a:defRPr>
            </a:lvl1pPr>
          </a:lstStyle>
          <a:p>
            <a:pPr>
              <a:defRPr/>
            </a:pPr>
            <a:endParaRPr lang="en-US" dirty="0"/>
          </a:p>
        </p:txBody>
      </p:sp>
      <p:sp>
        <p:nvSpPr>
          <p:cNvPr id="5" name="Slide Number Placeholder 4"/>
          <p:cNvSpPr>
            <a:spLocks noGrp="1"/>
          </p:cNvSpPr>
          <p:nvPr>
            <p:ph type="sldNum" sz="quarter" idx="3"/>
          </p:nvPr>
        </p:nvSpPr>
        <p:spPr>
          <a:xfrm>
            <a:off x="3995217" y="8887265"/>
            <a:ext cx="3056414" cy="467836"/>
          </a:xfrm>
          <a:prstGeom prst="rect">
            <a:avLst/>
          </a:prstGeom>
        </p:spPr>
        <p:txBody>
          <a:bodyPr vert="horz" lIns="93763" tIns="46881" rIns="93763" bIns="46881" rtlCol="0" anchor="b"/>
          <a:lstStyle>
            <a:lvl1pPr algn="r" eaLnBrk="0" hangingPunct="0">
              <a:defRPr sz="1200">
                <a:latin typeface="Arial" charset="0"/>
                <a:ea typeface="ＭＳ Ｐゴシック" charset="-128"/>
                <a:cs typeface="+mn-cs"/>
              </a:defRPr>
            </a:lvl1pPr>
          </a:lstStyle>
          <a:p>
            <a:pPr>
              <a:defRPr/>
            </a:pPr>
            <a:fld id="{F9FAB98B-9224-43A1-AF93-6016E8BAD6E3}" type="slidenum">
              <a:rPr lang="en-US"/>
              <a:pPr>
                <a:defRPr/>
              </a:pPr>
              <a:t>‹#›</a:t>
            </a:fld>
            <a:endParaRPr lang="en-US" dirty="0"/>
          </a:p>
        </p:txBody>
      </p:sp>
    </p:spTree>
    <p:extLst>
      <p:ext uri="{BB962C8B-B14F-4D97-AF65-F5344CB8AC3E}">
        <p14:creationId xmlns:p14="http://schemas.microsoft.com/office/powerpoint/2010/main" val="2747812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56414" cy="467836"/>
          </a:xfrm>
          <a:prstGeom prst="rect">
            <a:avLst/>
          </a:prstGeom>
          <a:noFill/>
          <a:ln w="9525">
            <a:noFill/>
            <a:miter lim="800000"/>
            <a:headEnd/>
            <a:tailEnd/>
          </a:ln>
        </p:spPr>
        <p:txBody>
          <a:bodyPr vert="horz" wrap="square" lIns="93763" tIns="46881" rIns="93763" bIns="46881" numCol="1" anchor="t"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dirty="0"/>
          </a:p>
        </p:txBody>
      </p:sp>
      <p:sp>
        <p:nvSpPr>
          <p:cNvPr id="23555" name="Rectangle 3"/>
          <p:cNvSpPr>
            <a:spLocks noGrp="1" noChangeArrowheads="1"/>
          </p:cNvSpPr>
          <p:nvPr>
            <p:ph type="dt" idx="1"/>
          </p:nvPr>
        </p:nvSpPr>
        <p:spPr bwMode="auto">
          <a:xfrm>
            <a:off x="3996849" y="0"/>
            <a:ext cx="3056414" cy="467836"/>
          </a:xfrm>
          <a:prstGeom prst="rect">
            <a:avLst/>
          </a:prstGeom>
          <a:noFill/>
          <a:ln w="9525">
            <a:noFill/>
            <a:miter lim="800000"/>
            <a:headEnd/>
            <a:tailEnd/>
          </a:ln>
        </p:spPr>
        <p:txBody>
          <a:bodyPr vert="horz" wrap="square" lIns="93763" tIns="46881" rIns="93763" bIns="46881" numCol="1" anchor="t" anchorCtr="0" compatLnSpc="1">
            <a:prstTxWarp prst="textNoShape">
              <a:avLst/>
            </a:prstTxWarp>
          </a:bodyPr>
          <a:lstStyle>
            <a:lvl1pPr algn="r" eaLnBrk="0" hangingPunct="0">
              <a:defRPr sz="1200">
                <a:latin typeface="Arial" charset="0"/>
                <a:ea typeface="ＭＳ Ｐゴシック" charset="-128"/>
                <a:cs typeface="+mn-cs"/>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89038" y="701675"/>
            <a:ext cx="4676775" cy="3508375"/>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40435" y="4444445"/>
            <a:ext cx="5172393" cy="4210526"/>
          </a:xfrm>
          <a:prstGeom prst="rect">
            <a:avLst/>
          </a:prstGeom>
          <a:noFill/>
          <a:ln w="9525">
            <a:noFill/>
            <a:miter lim="800000"/>
            <a:headEnd/>
            <a:tailEnd/>
          </a:ln>
        </p:spPr>
        <p:txBody>
          <a:bodyPr vert="horz" wrap="square" lIns="93763" tIns="46881" rIns="93763" bIns="468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888889"/>
            <a:ext cx="3056414" cy="467836"/>
          </a:xfrm>
          <a:prstGeom prst="rect">
            <a:avLst/>
          </a:prstGeom>
          <a:noFill/>
          <a:ln w="9525">
            <a:noFill/>
            <a:miter lim="800000"/>
            <a:headEnd/>
            <a:tailEnd/>
          </a:ln>
        </p:spPr>
        <p:txBody>
          <a:bodyPr vert="horz" wrap="square" lIns="93763" tIns="46881" rIns="93763" bIns="46881" numCol="1" anchor="b"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dirty="0"/>
          </a:p>
        </p:txBody>
      </p:sp>
      <p:sp>
        <p:nvSpPr>
          <p:cNvPr id="23559" name="Rectangle 7"/>
          <p:cNvSpPr>
            <a:spLocks noGrp="1" noChangeArrowheads="1"/>
          </p:cNvSpPr>
          <p:nvPr>
            <p:ph type="sldNum" sz="quarter" idx="5"/>
          </p:nvPr>
        </p:nvSpPr>
        <p:spPr bwMode="auto">
          <a:xfrm>
            <a:off x="3996849" y="8888889"/>
            <a:ext cx="3056414" cy="467836"/>
          </a:xfrm>
          <a:prstGeom prst="rect">
            <a:avLst/>
          </a:prstGeom>
          <a:noFill/>
          <a:ln w="9525">
            <a:noFill/>
            <a:miter lim="800000"/>
            <a:headEnd/>
            <a:tailEnd/>
          </a:ln>
        </p:spPr>
        <p:txBody>
          <a:bodyPr vert="horz" wrap="square" lIns="93763" tIns="46881" rIns="93763" bIns="46881" numCol="1" anchor="b" anchorCtr="0" compatLnSpc="1">
            <a:prstTxWarp prst="textNoShape">
              <a:avLst/>
            </a:prstTxWarp>
          </a:bodyPr>
          <a:lstStyle>
            <a:lvl1pPr algn="r" eaLnBrk="0" hangingPunct="0">
              <a:defRPr sz="1200">
                <a:latin typeface="Arial" charset="0"/>
                <a:ea typeface="ＭＳ Ｐゴシック" charset="-128"/>
                <a:cs typeface="+mn-cs"/>
              </a:defRPr>
            </a:lvl1pPr>
          </a:lstStyle>
          <a:p>
            <a:pPr>
              <a:defRPr/>
            </a:pPr>
            <a:fld id="{79F0C533-C6BD-405A-989B-D8C1F0FDA055}" type="slidenum">
              <a:rPr lang="en-US"/>
              <a:pPr>
                <a:defRPr/>
              </a:pPr>
              <a:t>‹#›</a:t>
            </a:fld>
            <a:endParaRPr lang="en-US" dirty="0"/>
          </a:p>
        </p:txBody>
      </p:sp>
    </p:spTree>
    <p:extLst>
      <p:ext uri="{BB962C8B-B14F-4D97-AF65-F5344CB8AC3E}">
        <p14:creationId xmlns:p14="http://schemas.microsoft.com/office/powerpoint/2010/main" val="491254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1675"/>
            <a:ext cx="4676775" cy="3508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5EFA7E-2897-C04B-93DB-D37DEF85715F}" type="slidenum">
              <a:rPr lang="en-US" smtClean="0"/>
              <a:pPr>
                <a:defRPr/>
              </a:pPr>
              <a:t>12</a:t>
            </a:fld>
            <a:endParaRPr lang="en-US"/>
          </a:p>
        </p:txBody>
      </p:sp>
    </p:spTree>
    <p:extLst>
      <p:ext uri="{BB962C8B-B14F-4D97-AF65-F5344CB8AC3E}">
        <p14:creationId xmlns:p14="http://schemas.microsoft.com/office/powerpoint/2010/main" val="2837274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1675"/>
            <a:ext cx="4676775" cy="35083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E5EFA7E-2897-C04B-93DB-D37DEF85715F}"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8916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1675"/>
            <a:ext cx="4676775" cy="3508375"/>
          </a:xfrm>
        </p:spPr>
      </p:sp>
      <p:sp>
        <p:nvSpPr>
          <p:cNvPr id="3" name="Notes Placeholder 2"/>
          <p:cNvSpPr>
            <a:spLocks noGrp="1"/>
          </p:cNvSpPr>
          <p:nvPr>
            <p:ph type="body" idx="1"/>
          </p:nvPr>
        </p:nvSpPr>
        <p:spPr/>
        <p:txBody>
          <a:bodyPr/>
          <a:lstStyle/>
          <a:p>
            <a:r>
              <a:rPr lang="en-US" dirty="0" smtClean="0"/>
              <a:t>3 </a:t>
            </a:r>
            <a:r>
              <a:rPr lang="en-US" dirty="0" err="1" smtClean="0"/>
              <a:t>micromolar</a:t>
            </a:r>
            <a:r>
              <a:rPr lang="en-US" dirty="0" smtClean="0"/>
              <a:t>  assay run on </a:t>
            </a:r>
            <a:r>
              <a:rPr lang="en-US" dirty="0" err="1" smtClean="0"/>
              <a:t>kinome</a:t>
            </a:r>
            <a:r>
              <a:rPr lang="en-US" dirty="0" smtClean="0"/>
              <a:t> trees</a:t>
            </a:r>
            <a:endParaRPr lang="en-US" dirty="0"/>
          </a:p>
        </p:txBody>
      </p:sp>
      <p:sp>
        <p:nvSpPr>
          <p:cNvPr id="4" name="Slide Number Placeholder 3"/>
          <p:cNvSpPr>
            <a:spLocks noGrp="1"/>
          </p:cNvSpPr>
          <p:nvPr>
            <p:ph type="sldNum" sz="quarter" idx="10"/>
          </p:nvPr>
        </p:nvSpPr>
        <p:spPr/>
        <p:txBody>
          <a:bodyPr/>
          <a:lstStyle/>
          <a:p>
            <a:fld id="{A32CD7A5-F22A-41E1-9428-551F5965590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87095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1675"/>
            <a:ext cx="4676775" cy="3508375"/>
          </a:xfrm>
        </p:spPr>
      </p:sp>
      <p:sp>
        <p:nvSpPr>
          <p:cNvPr id="3" name="Notes Placeholder 2"/>
          <p:cNvSpPr>
            <a:spLocks noGrp="1"/>
          </p:cNvSpPr>
          <p:nvPr>
            <p:ph type="body" idx="1"/>
          </p:nvPr>
        </p:nvSpPr>
        <p:spPr/>
        <p:txBody>
          <a:bodyPr/>
          <a:lstStyle/>
          <a:p>
            <a:r>
              <a:rPr lang="en-US" dirty="0" smtClean="0"/>
              <a:t>3 </a:t>
            </a:r>
            <a:r>
              <a:rPr lang="en-US" dirty="0" err="1" smtClean="0"/>
              <a:t>micromolar</a:t>
            </a:r>
            <a:r>
              <a:rPr lang="en-US" dirty="0" smtClean="0"/>
              <a:t>  assay run on </a:t>
            </a:r>
            <a:r>
              <a:rPr lang="en-US" dirty="0" err="1" smtClean="0"/>
              <a:t>kinome</a:t>
            </a:r>
            <a:r>
              <a:rPr lang="en-US" dirty="0" smtClean="0"/>
              <a:t> trees</a:t>
            </a:r>
          </a:p>
          <a:p>
            <a:pPr defTabSz="460011">
              <a:defRPr/>
            </a:pPr>
            <a:r>
              <a:rPr lang="en-US" dirty="0">
                <a:solidFill>
                  <a:schemeClr val="bg1"/>
                </a:solidFill>
                <a:sym typeface="Symbol"/>
              </a:rPr>
              <a:t>KIT exon 11 (</a:t>
            </a:r>
            <a:r>
              <a:rPr lang="en-US" dirty="0">
                <a:solidFill>
                  <a:schemeClr val="bg1"/>
                </a:solidFill>
              </a:rPr>
              <a:t>del556–558) </a:t>
            </a:r>
            <a:r>
              <a:rPr lang="en-US" dirty="0">
                <a:solidFill>
                  <a:schemeClr val="bg1"/>
                </a:solidFill>
                <a:sym typeface="Symbol"/>
              </a:rPr>
              <a:t>/ 17 (</a:t>
            </a:r>
            <a:r>
              <a:rPr lang="en-US" dirty="0">
                <a:solidFill>
                  <a:schemeClr val="bg1"/>
                </a:solidFill>
              </a:rPr>
              <a:t>Y823D) </a:t>
            </a:r>
            <a:r>
              <a:rPr lang="en-US" dirty="0">
                <a:solidFill>
                  <a:schemeClr val="bg1"/>
                </a:solidFill>
                <a:sym typeface="Symbol"/>
              </a:rPr>
              <a:t>mutant </a:t>
            </a:r>
          </a:p>
          <a:p>
            <a:pPr defTabSz="460011">
              <a:defRPr/>
            </a:pPr>
            <a:r>
              <a:rPr lang="en-US" dirty="0">
                <a:solidFill>
                  <a:schemeClr val="bg1"/>
                </a:solidFill>
                <a:sym typeface="Symbol"/>
              </a:rPr>
              <a:t>KIT exon 11 (V559D</a:t>
            </a:r>
            <a:r>
              <a:rPr lang="en-US" dirty="0">
                <a:solidFill>
                  <a:schemeClr val="bg1"/>
                </a:solidFill>
              </a:rPr>
              <a:t>) </a:t>
            </a:r>
            <a:r>
              <a:rPr lang="en-US" dirty="0">
                <a:solidFill>
                  <a:schemeClr val="bg1"/>
                </a:solidFill>
                <a:sym typeface="Symbol"/>
              </a:rPr>
              <a:t>/ 13 (V654A</a:t>
            </a:r>
            <a:r>
              <a:rPr lang="en-US" dirty="0">
                <a:solidFill>
                  <a:schemeClr val="bg1"/>
                </a:solidFill>
              </a:rPr>
              <a:t>) </a:t>
            </a:r>
            <a:r>
              <a:rPr lang="en-US" dirty="0">
                <a:solidFill>
                  <a:schemeClr val="bg1"/>
                </a:solidFill>
                <a:sym typeface="Symbol"/>
              </a:rPr>
              <a:t>mutant </a:t>
            </a:r>
          </a:p>
          <a:p>
            <a:pPr defTabSz="460011">
              <a:defRPr/>
            </a:pPr>
            <a:r>
              <a:rPr lang="en-US" dirty="0">
                <a:solidFill>
                  <a:schemeClr val="bg1"/>
                </a:solidFill>
                <a:sym typeface="Symbol"/>
              </a:rPr>
              <a:t>Left hand graph: Tumor regression at 10 and 30 mg QD</a:t>
            </a:r>
          </a:p>
          <a:p>
            <a:pPr defTabSz="460011">
              <a:defRPr/>
            </a:pPr>
            <a:r>
              <a:rPr lang="en-US" dirty="0">
                <a:solidFill>
                  <a:schemeClr val="bg1"/>
                </a:solidFill>
                <a:sym typeface="Symbol"/>
              </a:rPr>
              <a:t>Right hand graph: Tumor regression at 30 mg QD</a:t>
            </a:r>
          </a:p>
          <a:p>
            <a:pPr defTabSz="460011">
              <a:defRPr/>
            </a:pPr>
            <a:endParaRPr lang="en-US" dirty="0">
              <a:solidFill>
                <a:schemeClr val="bg1"/>
              </a:solidFill>
              <a:sym typeface="Symbol"/>
            </a:endParaRPr>
          </a:p>
          <a:p>
            <a:pPr defTabSz="460011">
              <a:defRPr/>
            </a:pPr>
            <a:endParaRPr lang="en-US" dirty="0">
              <a:solidFill>
                <a:schemeClr val="bg1"/>
              </a:solidFill>
              <a:sym typeface="Symbol"/>
            </a:endParaRPr>
          </a:p>
          <a:p>
            <a:pPr defTabSz="460011">
              <a:defRPr/>
            </a:pPr>
            <a:endParaRPr lang="en-US" dirty="0">
              <a:solidFill>
                <a:schemeClr val="bg1"/>
              </a:solidFill>
            </a:endParaRPr>
          </a:p>
          <a:p>
            <a:pPr defTabSz="460011">
              <a:defRPr/>
            </a:pP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A32CD7A5-F22A-41E1-9428-551F5965590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00679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1675"/>
            <a:ext cx="4676775" cy="3508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5EFA7E-2897-C04B-93DB-D37DEF85715F}"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501605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1675"/>
            <a:ext cx="4676775" cy="3508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5EFA7E-2897-C04B-93DB-D37DEF85715F}"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351259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1675"/>
            <a:ext cx="4676775" cy="3508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5EFA7E-2897-C04B-93DB-D37DEF85715F}"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498151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1675"/>
            <a:ext cx="4676775" cy="3508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5EFA7E-2897-C04B-93DB-D37DEF85715F}"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458049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1675"/>
            <a:ext cx="4676775" cy="3508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5EFA7E-2897-C04B-93DB-D37DEF85715F}"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938182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1675"/>
            <a:ext cx="4676775" cy="3508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5EFA7E-2897-C04B-93DB-D37DEF85715F}"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69106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KIT TKIs, namely sunitinib and </a:t>
            </a:r>
            <a:r>
              <a:rPr lang="en-US" dirty="0" err="1" smtClean="0"/>
              <a:t>regorafenib</a:t>
            </a:r>
            <a:r>
              <a:rPr lang="en-US" dirty="0" smtClean="0"/>
              <a:t>, have been developed and approved</a:t>
            </a:r>
            <a:r>
              <a:rPr lang="en-US" baseline="0" dirty="0" smtClean="0"/>
              <a:t> as second and third line therapies, but as you can see, progression in a problem with these drugs as well.  </a:t>
            </a:r>
            <a:endParaRPr lang="en-US" dirty="0"/>
          </a:p>
        </p:txBody>
      </p:sp>
      <p:sp>
        <p:nvSpPr>
          <p:cNvPr id="4" name="Slide Number Placeholder 3"/>
          <p:cNvSpPr>
            <a:spLocks noGrp="1"/>
          </p:cNvSpPr>
          <p:nvPr>
            <p:ph type="sldNum" sz="quarter" idx="10"/>
          </p:nvPr>
        </p:nvSpPr>
        <p:spPr/>
        <p:txBody>
          <a:bodyPr/>
          <a:lstStyle/>
          <a:p>
            <a:fld id="{FC456971-BC7A-42D6-9A70-53A5B6487F1B}" type="slidenum">
              <a:rPr lang="en-US" smtClean="0"/>
              <a:t>3</a:t>
            </a:fld>
            <a:endParaRPr lang="en-US"/>
          </a:p>
        </p:txBody>
      </p:sp>
    </p:spTree>
    <p:extLst>
      <p:ext uri="{BB962C8B-B14F-4D97-AF65-F5344CB8AC3E}">
        <p14:creationId xmlns:p14="http://schemas.microsoft.com/office/powerpoint/2010/main" val="1763558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1675"/>
            <a:ext cx="4676775" cy="3508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5EFA7E-2897-C04B-93DB-D37DEF85715F}"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4217489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F34DA-1CD3-4394-94AA-1ECFCB5023E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815413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55CD44B2-F214-44B4-8219-B6D3C9B5D735}" type="slidenum">
              <a:rPr lang="en-US" smtClean="0">
                <a:solidFill>
                  <a:prstClr val="black"/>
                </a:solidFill>
                <a:latin typeface="Arial" pitchFamily="34" charset="0"/>
              </a:rPr>
              <a:pPr>
                <a:defRPr/>
              </a:pPr>
              <a:t>29</a:t>
            </a:fld>
            <a:endParaRPr lang="en-US" dirty="0">
              <a:solidFill>
                <a:prstClr val="black"/>
              </a:solidFill>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1501919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Shown here is a closer view of the inactive form of the KIT </a:t>
            </a:r>
            <a:r>
              <a:rPr lang="en-US" dirty="0" err="1" smtClean="0"/>
              <a:t>kinase</a:t>
            </a:r>
            <a:r>
              <a:rPr lang="en-US" dirty="0" smtClean="0"/>
              <a:t>.  I call your attention to this vertical spine of 4 amino acids, </a:t>
            </a:r>
            <a:r>
              <a:rPr lang="en-US" dirty="0" err="1" smtClean="0"/>
              <a:t>labelled</a:t>
            </a:r>
            <a:r>
              <a:rPr lang="en-US" dirty="0" smtClean="0"/>
              <a:t> 1-4.  In the active </a:t>
            </a:r>
            <a:r>
              <a:rPr lang="en-US" dirty="0" err="1" smtClean="0"/>
              <a:t>kinase</a:t>
            </a:r>
            <a:r>
              <a:rPr lang="en-US" dirty="0" smtClean="0"/>
              <a:t> conformation, a tryptophan from </a:t>
            </a:r>
            <a:r>
              <a:rPr lang="en-US" dirty="0" err="1" smtClean="0"/>
              <a:t>codon</a:t>
            </a:r>
            <a:r>
              <a:rPr lang="en-US" dirty="0" smtClean="0"/>
              <a:t> 557 of </a:t>
            </a:r>
            <a:r>
              <a:rPr lang="en-US" dirty="0" err="1" smtClean="0"/>
              <a:t>juxtamembrane</a:t>
            </a:r>
            <a:r>
              <a:rPr lang="en-US" dirty="0" smtClean="0"/>
              <a:t> domain sits in position.  This causes the phenylalanine of the DFG domain to be forced to the left.  The DFG is the hinge of the activation loop. If you think of the activation loop as a gate, then the </a:t>
            </a:r>
            <a:r>
              <a:rPr lang="en-US" dirty="0" err="1" smtClean="0"/>
              <a:t>trytophan</a:t>
            </a:r>
            <a:r>
              <a:rPr lang="en-US" dirty="0" smtClean="0"/>
              <a:t> shown here acts the gate latch.</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JM becomes </a:t>
            </a:r>
            <a:r>
              <a:rPr lang="en-US" dirty="0" err="1" smtClean="0"/>
              <a:t>phosphorylated</a:t>
            </a:r>
            <a:r>
              <a:rPr lang="en-US" dirty="0" smtClean="0"/>
              <a:t> and  the JM </a:t>
            </a:r>
            <a:r>
              <a:rPr lang="en-US" dirty="0" err="1" smtClean="0"/>
              <a:t>trytophan</a:t>
            </a:r>
            <a:r>
              <a:rPr lang="en-US" dirty="0" smtClean="0"/>
              <a:t> is displaced from the vertical spine, the phenylalanine can rotate into the spine position 3, and the </a:t>
            </a:r>
            <a:r>
              <a:rPr lang="en-US" dirty="0" err="1" smtClean="0"/>
              <a:t>activtion</a:t>
            </a:r>
            <a:r>
              <a:rPr lang="en-US" dirty="0" smtClean="0"/>
              <a:t> </a:t>
            </a:r>
            <a:r>
              <a:rPr lang="en-US" dirty="0" err="1" smtClean="0"/>
              <a:t>lloop</a:t>
            </a:r>
            <a:r>
              <a:rPr lang="en-US" dirty="0" smtClean="0"/>
              <a:t> can swing into the active conformation.</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combat the problem of drug resistance associated with activation loop mutations, we sought to develop switch pocket inhibitors that can bind into spine position 3.  These compounds with mimic the </a:t>
            </a:r>
            <a:r>
              <a:rPr lang="en-US" dirty="0" err="1" smtClean="0"/>
              <a:t>actitvity</a:t>
            </a:r>
            <a:r>
              <a:rPr lang="en-US" dirty="0" smtClean="0"/>
              <a:t> of wild-type kit </a:t>
            </a:r>
            <a:r>
              <a:rPr lang="en-US" dirty="0" err="1" smtClean="0"/>
              <a:t>exon</a:t>
            </a:r>
            <a:r>
              <a:rPr lang="en-US" dirty="0" smtClean="0"/>
              <a:t> 11 and would force the </a:t>
            </a:r>
            <a:r>
              <a:rPr lang="en-US" dirty="0" err="1" smtClean="0"/>
              <a:t>phenylanine</a:t>
            </a:r>
            <a:r>
              <a:rPr lang="en-US" dirty="0" smtClean="0"/>
              <a:t> hinge of the DFG motif into the </a:t>
            </a:r>
            <a:r>
              <a:rPr lang="en-US" dirty="0" err="1" smtClean="0"/>
              <a:t>inacitive</a:t>
            </a:r>
            <a:r>
              <a:rPr lang="en-US" dirty="0" smtClean="0"/>
              <a:t> conformation.</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55CD44B2-F214-44B4-8219-B6D3C9B5D735}" type="slidenum">
              <a:rPr lang="en-US" smtClean="0">
                <a:solidFill>
                  <a:prstClr val="black"/>
                </a:solidFill>
                <a:latin typeface="Arial" pitchFamily="34" charset="0"/>
              </a:rPr>
              <a:pPr>
                <a:defRPr/>
              </a:pPr>
              <a:t>33</a:t>
            </a:fld>
            <a:endParaRPr lang="en-US" dirty="0">
              <a:solidFill>
                <a:prstClr val="black"/>
              </a:solidFill>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298528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55CD44B2-F214-44B4-8219-B6D3C9B5D735}" type="slidenum">
              <a:rPr lang="en-US" smtClean="0">
                <a:solidFill>
                  <a:prstClr val="black"/>
                </a:solidFill>
                <a:latin typeface="Arial" pitchFamily="34" charset="0"/>
              </a:rPr>
              <a:pPr>
                <a:defRPr/>
              </a:pPr>
              <a:t>34</a:t>
            </a:fld>
            <a:endParaRPr lang="en-US" dirty="0">
              <a:solidFill>
                <a:prstClr val="black"/>
              </a:solidFill>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2477823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4D7BD-728D-4391-A706-A62C39CEE4EF}" type="slidenum">
              <a:rPr lang="en-US" smtClean="0"/>
              <a:t>36</a:t>
            </a:fld>
            <a:endParaRPr lang="en-US"/>
          </a:p>
        </p:txBody>
      </p:sp>
    </p:spTree>
    <p:extLst>
      <p:ext uri="{BB962C8B-B14F-4D97-AF65-F5344CB8AC3E}">
        <p14:creationId xmlns:p14="http://schemas.microsoft.com/office/powerpoint/2010/main" val="1113902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995217" y="8887265"/>
            <a:ext cx="3056414" cy="46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63" tIns="46881" rIns="93763" bIns="46881" anchor="b"/>
          <a:lstStyle>
            <a:lvl1pPr eaLnBrk="0" hangingPunct="0">
              <a:spcBef>
                <a:spcPct val="30000"/>
              </a:spcBef>
              <a:buChar char="•"/>
              <a:defRPr sz="1000">
                <a:solidFill>
                  <a:schemeClr val="tx1"/>
                </a:solidFill>
                <a:latin typeface="Arial" charset="0"/>
              </a:defRPr>
            </a:lvl1pPr>
            <a:lvl2pPr marL="742950" indent="-285750" eaLnBrk="0" hangingPunct="0">
              <a:spcBef>
                <a:spcPct val="30000"/>
              </a:spcBef>
              <a:buChar char="–"/>
              <a:defRPr sz="1000">
                <a:solidFill>
                  <a:schemeClr val="tx1"/>
                </a:solidFill>
                <a:latin typeface="Arial" charset="0"/>
              </a:defRPr>
            </a:lvl2pPr>
            <a:lvl3pPr marL="1143000" indent="-228600" eaLnBrk="0" hangingPunct="0">
              <a:spcBef>
                <a:spcPct val="30000"/>
              </a:spcBef>
              <a:buChar char="•"/>
              <a:defRPr sz="1000">
                <a:solidFill>
                  <a:schemeClr val="tx1"/>
                </a:solidFill>
                <a:latin typeface="Arial" charset="0"/>
              </a:defRPr>
            </a:lvl3pPr>
            <a:lvl4pPr marL="1600200" indent="-228600" eaLnBrk="0" hangingPunct="0">
              <a:spcBef>
                <a:spcPct val="30000"/>
              </a:spcBef>
              <a:defRPr sz="1000">
                <a:solidFill>
                  <a:schemeClr val="tx1"/>
                </a:solidFill>
                <a:latin typeface="Arial" charset="0"/>
              </a:defRPr>
            </a:lvl4pPr>
            <a:lvl5pPr marL="2057400" indent="-228600" eaLnBrk="0" hangingPunct="0">
              <a:spcBef>
                <a:spcPct val="30000"/>
              </a:spcBef>
              <a:defRPr sz="1000">
                <a:solidFill>
                  <a:schemeClr val="tx1"/>
                </a:solidFill>
                <a:latin typeface="Arial" charset="0"/>
              </a:defRPr>
            </a:lvl5pPr>
            <a:lvl6pPr marL="2514600" indent="-228600" eaLnBrk="0" fontAlgn="base" hangingPunct="0">
              <a:spcBef>
                <a:spcPct val="30000"/>
              </a:spcBef>
              <a:spcAft>
                <a:spcPct val="0"/>
              </a:spcAft>
              <a:defRPr sz="1000">
                <a:solidFill>
                  <a:schemeClr val="tx1"/>
                </a:solidFill>
                <a:latin typeface="Arial" charset="0"/>
              </a:defRPr>
            </a:lvl6pPr>
            <a:lvl7pPr marL="2971800" indent="-228600" eaLnBrk="0" fontAlgn="base" hangingPunct="0">
              <a:spcBef>
                <a:spcPct val="30000"/>
              </a:spcBef>
              <a:spcAft>
                <a:spcPct val="0"/>
              </a:spcAft>
              <a:defRPr sz="1000">
                <a:solidFill>
                  <a:schemeClr val="tx1"/>
                </a:solidFill>
                <a:latin typeface="Arial" charset="0"/>
              </a:defRPr>
            </a:lvl7pPr>
            <a:lvl8pPr marL="3429000" indent="-228600" eaLnBrk="0" fontAlgn="base" hangingPunct="0">
              <a:spcBef>
                <a:spcPct val="30000"/>
              </a:spcBef>
              <a:spcAft>
                <a:spcPct val="0"/>
              </a:spcAft>
              <a:defRPr sz="1000">
                <a:solidFill>
                  <a:schemeClr val="tx1"/>
                </a:solidFill>
                <a:latin typeface="Arial" charset="0"/>
              </a:defRPr>
            </a:lvl8pPr>
            <a:lvl9pPr marL="3886200" indent="-228600" eaLnBrk="0" fontAlgn="base" hangingPunct="0">
              <a:spcBef>
                <a:spcPct val="30000"/>
              </a:spcBef>
              <a:spcAft>
                <a:spcPct val="0"/>
              </a:spcAft>
              <a:defRPr sz="1000">
                <a:solidFill>
                  <a:schemeClr val="tx1"/>
                </a:solidFill>
                <a:latin typeface="Arial" charset="0"/>
              </a:defRPr>
            </a:lvl9pPr>
          </a:lstStyle>
          <a:p>
            <a:pPr algn="r">
              <a:spcBef>
                <a:spcPct val="0"/>
              </a:spcBef>
              <a:buFontTx/>
              <a:buNone/>
            </a:pPr>
            <a:fld id="{82CBB3A1-227A-48B3-8CFF-EFA5D6644822}" type="slidenum">
              <a:rPr lang="de-DE" altLang="en-US" sz="1200" b="1">
                <a:solidFill>
                  <a:srgbClr val="000000"/>
                </a:solidFill>
              </a:rPr>
              <a:pPr algn="r">
                <a:spcBef>
                  <a:spcPct val="0"/>
                </a:spcBef>
                <a:buFontTx/>
                <a:buNone/>
              </a:pPr>
              <a:t>41</a:t>
            </a:fld>
            <a:endParaRPr lang="de-DE" altLang="en-US" sz="1200" b="1">
              <a:solidFill>
                <a:srgbClr val="000000"/>
              </a:solidFill>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CH" altLang="en-US"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understand drug resistance to KIT inhibitors, we need to consider  the structural biology of </a:t>
            </a:r>
            <a:r>
              <a:rPr lang="en-US" dirty="0" err="1" smtClean="0"/>
              <a:t>kinase</a:t>
            </a:r>
            <a:r>
              <a:rPr lang="en-US" dirty="0" smtClean="0"/>
              <a:t> activation.  The non-activated form of KIT exists in the structure shown here, with the </a:t>
            </a:r>
            <a:r>
              <a:rPr lang="en-US" dirty="0" err="1" smtClean="0"/>
              <a:t>juxtamembrane</a:t>
            </a:r>
            <a:r>
              <a:rPr lang="en-US" dirty="0" smtClean="0"/>
              <a:t> domain encoded by </a:t>
            </a:r>
            <a:r>
              <a:rPr lang="en-US" dirty="0" err="1" smtClean="0"/>
              <a:t>exon</a:t>
            </a:r>
            <a:r>
              <a:rPr lang="en-US" dirty="0" smtClean="0"/>
              <a:t> 11, shown in red sitting down and forcing the activation loop shown in green to the left of the structure.</a:t>
            </a:r>
          </a:p>
          <a:p>
            <a:r>
              <a:rPr lang="en-US" dirty="0" smtClean="0"/>
              <a:t>Activation of the </a:t>
            </a:r>
            <a:r>
              <a:rPr lang="en-US" dirty="0" err="1" smtClean="0"/>
              <a:t>kinase</a:t>
            </a:r>
            <a:r>
              <a:rPr lang="en-US" dirty="0" smtClean="0"/>
              <a:t> can occur when </a:t>
            </a:r>
            <a:r>
              <a:rPr lang="en-US" dirty="0" err="1" smtClean="0"/>
              <a:t>phosphorylation</a:t>
            </a:r>
            <a:r>
              <a:rPr lang="en-US" dirty="0" smtClean="0"/>
              <a:t>  or mutation of the </a:t>
            </a:r>
            <a:r>
              <a:rPr lang="en-US" dirty="0" err="1" smtClean="0"/>
              <a:t>juxtamembrane</a:t>
            </a:r>
            <a:r>
              <a:rPr lang="en-US" dirty="0" smtClean="0"/>
              <a:t> domain disorders this protein region, so that it no longer is closely approximated to the substrate binding pocket and entrance to the ATP binding pocket.  With displacement of the </a:t>
            </a:r>
            <a:r>
              <a:rPr lang="en-US" dirty="0" err="1" smtClean="0"/>
              <a:t>juxtamembrane</a:t>
            </a:r>
            <a:r>
              <a:rPr lang="en-US" dirty="0" smtClean="0"/>
              <a:t> domain, the green activation loop can swing into the active conformation.</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Shown here is a closer view of the inactive form of the KIT </a:t>
            </a:r>
            <a:r>
              <a:rPr lang="en-US" dirty="0" err="1" smtClean="0"/>
              <a:t>kinase</a:t>
            </a:r>
            <a:r>
              <a:rPr lang="en-US" dirty="0" smtClean="0"/>
              <a:t>.  I call your attention to this vertical spine of 4 amino acids, </a:t>
            </a:r>
            <a:r>
              <a:rPr lang="en-US" dirty="0" err="1" smtClean="0"/>
              <a:t>labelled</a:t>
            </a:r>
            <a:r>
              <a:rPr lang="en-US" dirty="0" smtClean="0"/>
              <a:t> 1-4.  In the active </a:t>
            </a:r>
            <a:r>
              <a:rPr lang="en-US" dirty="0" err="1" smtClean="0"/>
              <a:t>kinase</a:t>
            </a:r>
            <a:r>
              <a:rPr lang="en-US" dirty="0" smtClean="0"/>
              <a:t> conformation, a tryptophan from </a:t>
            </a:r>
            <a:r>
              <a:rPr lang="en-US" dirty="0" err="1" smtClean="0"/>
              <a:t>codon</a:t>
            </a:r>
            <a:r>
              <a:rPr lang="en-US" dirty="0" smtClean="0"/>
              <a:t> 557 of </a:t>
            </a:r>
            <a:r>
              <a:rPr lang="en-US" dirty="0" err="1" smtClean="0"/>
              <a:t>juxtamembrane</a:t>
            </a:r>
            <a:r>
              <a:rPr lang="en-US" dirty="0" smtClean="0"/>
              <a:t> domain sits in position.  This causes the phenylalanine of the DFG domain to be forced to the left.  The DFG is the hinge of the activation loop. If you think of the activation loop as a gate, then the </a:t>
            </a:r>
            <a:r>
              <a:rPr lang="en-US" dirty="0" err="1" smtClean="0"/>
              <a:t>trytophan</a:t>
            </a:r>
            <a:r>
              <a:rPr lang="en-US" dirty="0" smtClean="0"/>
              <a:t> shown here acts the gate latch.</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JM becomes </a:t>
            </a:r>
            <a:r>
              <a:rPr lang="en-US" dirty="0" err="1" smtClean="0"/>
              <a:t>phosphorylated</a:t>
            </a:r>
            <a:r>
              <a:rPr lang="en-US" dirty="0" smtClean="0"/>
              <a:t> and  the JM </a:t>
            </a:r>
            <a:r>
              <a:rPr lang="en-US" dirty="0" err="1" smtClean="0"/>
              <a:t>trytophan</a:t>
            </a:r>
            <a:r>
              <a:rPr lang="en-US" dirty="0" smtClean="0"/>
              <a:t> is displaced from the vertical spine, the phenylalanine can rotate into the spine position 3, and the </a:t>
            </a:r>
            <a:r>
              <a:rPr lang="en-US" dirty="0" err="1" smtClean="0"/>
              <a:t>activtion</a:t>
            </a:r>
            <a:r>
              <a:rPr lang="en-US" dirty="0" smtClean="0"/>
              <a:t> </a:t>
            </a:r>
            <a:r>
              <a:rPr lang="en-US" dirty="0" err="1" smtClean="0"/>
              <a:t>lloop</a:t>
            </a:r>
            <a:r>
              <a:rPr lang="en-US" dirty="0" smtClean="0"/>
              <a:t> can swing into the active conformation.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Mutation of </a:t>
            </a:r>
            <a:r>
              <a:rPr lang="en-US" dirty="0" err="1" smtClean="0"/>
              <a:t>exon</a:t>
            </a:r>
            <a:r>
              <a:rPr lang="en-US" dirty="0" smtClean="0"/>
              <a:t> 11, mimics the naturally </a:t>
            </a:r>
            <a:r>
              <a:rPr lang="en-US" dirty="0" err="1" smtClean="0"/>
              <a:t>occuring</a:t>
            </a:r>
            <a:r>
              <a:rPr lang="en-US" dirty="0" smtClean="0"/>
              <a:t> JM displacement.  Notably, deletion or mutation of  </a:t>
            </a:r>
            <a:r>
              <a:rPr lang="en-US" dirty="0" err="1" smtClean="0"/>
              <a:t>trytophan</a:t>
            </a:r>
            <a:r>
              <a:rPr lang="en-US" dirty="0" smtClean="0"/>
              <a:t> 557 is the most common type of mutation found in GIST.  Deletion or mutation of this </a:t>
            </a:r>
            <a:r>
              <a:rPr lang="en-US" dirty="0" err="1" smtClean="0"/>
              <a:t>codon</a:t>
            </a:r>
            <a:r>
              <a:rPr lang="en-US" dirty="0" smtClean="0"/>
              <a:t> frees up position 3 in the spine.  Going back to our analogy, this is equivalent to removing the latch, those allowing the gate to swing in both directions.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Mutations of the KIT activation loop, shown here in red help </a:t>
            </a:r>
            <a:r>
              <a:rPr lang="en-US" dirty="0" err="1" smtClean="0"/>
              <a:t>stablilize</a:t>
            </a:r>
            <a:r>
              <a:rPr lang="en-US" dirty="0" smtClean="0"/>
              <a:t> the </a:t>
            </a:r>
            <a:r>
              <a:rPr lang="en-US" dirty="0" err="1" smtClean="0"/>
              <a:t>kinase</a:t>
            </a:r>
            <a:r>
              <a:rPr lang="en-US" dirty="0" smtClean="0"/>
              <a:t> in the active domain.  In this situation, the phenylalanine of the DFG motif remains in spine position 3.  </a:t>
            </a:r>
            <a:r>
              <a:rPr lang="en-US" dirty="0" err="1" smtClean="0"/>
              <a:t>Stablization</a:t>
            </a:r>
            <a:r>
              <a:rPr lang="en-US" dirty="0" smtClean="0"/>
              <a:t> of the </a:t>
            </a:r>
            <a:r>
              <a:rPr lang="en-US" dirty="0" err="1" smtClean="0"/>
              <a:t>ativation</a:t>
            </a:r>
            <a:r>
              <a:rPr lang="en-US" dirty="0" smtClean="0"/>
              <a:t> loop prevent the </a:t>
            </a:r>
            <a:r>
              <a:rPr lang="en-US" dirty="0" err="1" smtClean="0"/>
              <a:t>phenylanine</a:t>
            </a:r>
            <a:r>
              <a:rPr lang="en-US" dirty="0" smtClean="0"/>
              <a:t> from rotating back out of spine position 3.  Functionally, the </a:t>
            </a:r>
            <a:r>
              <a:rPr lang="en-US" dirty="0" err="1" smtClean="0"/>
              <a:t>kinase</a:t>
            </a:r>
            <a:r>
              <a:rPr lang="en-US" dirty="0" smtClean="0"/>
              <a:t> remains stuck in the active conformation.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1675"/>
            <a:ext cx="4676775" cy="3508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5EFA7E-2897-C04B-93DB-D37DEF85715F}"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692700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biochemical consequence of activation loop mutations is to maintain the KIT </a:t>
            </a:r>
            <a:r>
              <a:rPr lang="en-US" dirty="0" err="1" smtClean="0"/>
              <a:t>kinase</a:t>
            </a:r>
            <a:r>
              <a:rPr lang="en-US" dirty="0" smtClean="0"/>
              <a:t> in a conformation that cannot be inhibited by </a:t>
            </a:r>
            <a:r>
              <a:rPr lang="en-US" dirty="0" err="1" smtClean="0"/>
              <a:t>imatinib</a:t>
            </a:r>
            <a:r>
              <a:rPr lang="en-US" dirty="0" smtClean="0"/>
              <a:t> or </a:t>
            </a:r>
            <a:r>
              <a:rPr lang="en-US" dirty="0" err="1" smtClean="0"/>
              <a:t>sunitinib</a:t>
            </a:r>
            <a:r>
              <a:rPr lang="en-US" dirty="0" smtClean="0"/>
              <a:t>.  Shown here are biochemical assays of non-activated vs. activated forms of KIT.  A shown in the lines with circle symbols, </a:t>
            </a:r>
            <a:r>
              <a:rPr lang="en-US" dirty="0" err="1" smtClean="0"/>
              <a:t>sunitinib</a:t>
            </a:r>
            <a:r>
              <a:rPr lang="en-US" dirty="0" smtClean="0"/>
              <a:t> can inhibit the non-activated form of KIT but only weakly inhibits the activated form.  Similar results are seen in the case of </a:t>
            </a:r>
            <a:r>
              <a:rPr lang="en-US" dirty="0" err="1" smtClean="0"/>
              <a:t>imatinib</a:t>
            </a:r>
            <a:r>
              <a:rPr lang="en-US" dirty="0" smtClean="0"/>
              <a:t>, as shown by the curves with solid triangle symbols.  The IC50 data is summarized on the table insert, with the IC50 for </a:t>
            </a:r>
            <a:r>
              <a:rPr lang="en-US" dirty="0" err="1" smtClean="0"/>
              <a:t>imatinib</a:t>
            </a:r>
            <a:r>
              <a:rPr lang="en-US" dirty="0" smtClean="0"/>
              <a:t> against of non-activated KIT being124 </a:t>
            </a:r>
            <a:r>
              <a:rPr lang="en-US" dirty="0" err="1" smtClean="0"/>
              <a:t>nM</a:t>
            </a:r>
            <a:r>
              <a:rPr lang="en-US" dirty="0" smtClean="0"/>
              <a:t> </a:t>
            </a:r>
            <a:r>
              <a:rPr lang="en-US" dirty="0" err="1" smtClean="0"/>
              <a:t>vs</a:t>
            </a:r>
            <a:r>
              <a:rPr lang="en-US" dirty="0" smtClean="0"/>
              <a:t> 3300 for the activated form.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
            <a:ext cx="9144000" cy="4445250"/>
          </a:xfrm>
          <a:prstGeom prst="rect">
            <a:avLst/>
          </a:prstGeom>
          <a:solidFill>
            <a:srgbClr val="006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cxnSp>
        <p:nvCxnSpPr>
          <p:cNvPr id="8" name="Straight Connector 7"/>
          <p:cNvCxnSpPr/>
          <p:nvPr userDrawn="1"/>
        </p:nvCxnSpPr>
        <p:spPr>
          <a:xfrm>
            <a:off x="0" y="4445251"/>
            <a:ext cx="9144000" cy="0"/>
          </a:xfrm>
          <a:prstGeom prst="line">
            <a:avLst/>
          </a:prstGeom>
          <a:ln w="57150">
            <a:solidFill>
              <a:srgbClr val="FDC15A"/>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rcRect r="17079"/>
          <a:stretch/>
        </p:blipFill>
        <p:spPr>
          <a:xfrm>
            <a:off x="-9053" y="786891"/>
            <a:ext cx="9153054" cy="3276976"/>
          </a:xfrm>
          <a:prstGeom prst="rect">
            <a:avLst/>
          </a:prstGeom>
        </p:spPr>
      </p:pic>
      <p:sp>
        <p:nvSpPr>
          <p:cNvPr id="10" name="Rectangle 9"/>
          <p:cNvSpPr/>
          <p:nvPr userDrawn="1"/>
        </p:nvSpPr>
        <p:spPr>
          <a:xfrm>
            <a:off x="-9053" y="786891"/>
            <a:ext cx="9144000" cy="3276976"/>
          </a:xfrm>
          <a:prstGeom prst="rect">
            <a:avLst/>
          </a:prstGeom>
          <a:gradFill flip="none" rotWithShape="1">
            <a:gsLst>
              <a:gs pos="0">
                <a:schemeClr val="bg1"/>
              </a:gs>
              <a:gs pos="5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cxnSp>
        <p:nvCxnSpPr>
          <p:cNvPr id="12" name="Straight Connector 11"/>
          <p:cNvCxnSpPr/>
          <p:nvPr userDrawn="1"/>
        </p:nvCxnSpPr>
        <p:spPr>
          <a:xfrm>
            <a:off x="-6231" y="786891"/>
            <a:ext cx="9153053"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31" y="4063867"/>
            <a:ext cx="9153053"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133163" y="4827680"/>
            <a:ext cx="5172637" cy="1165225"/>
          </a:xfrm>
        </p:spPr>
        <p:txBody>
          <a:bodyPr anchor="ctr">
            <a:noAutofit/>
          </a:bodyPr>
          <a:lstStyle>
            <a:lvl1pPr algn="l">
              <a:defRPr sz="28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3133164" y="6019800"/>
            <a:ext cx="4942644" cy="838200"/>
          </a:xfrm>
        </p:spPr>
        <p:txBody>
          <a:bodyPr anchor="ctr">
            <a:no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258485"/>
            <a:ext cx="2590800" cy="1033478"/>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spTree>
      <p:nvGrpSpPr>
        <p:cNvPr id="1" name=""/>
        <p:cNvGrpSpPr/>
        <p:nvPr/>
      </p:nvGrpSpPr>
      <p:grpSpPr>
        <a:xfrm>
          <a:off x="0" y="0"/>
          <a:ext cx="0" cy="0"/>
          <a:chOff x="0" y="0"/>
          <a:chExt cx="0" cy="0"/>
        </a:xfrm>
      </p:grpSpPr>
      <p:sp>
        <p:nvSpPr>
          <p:cNvPr id="7" name="Rectangle 6"/>
          <p:cNvSpPr/>
          <p:nvPr userDrawn="1"/>
        </p:nvSpPr>
        <p:spPr>
          <a:xfrm>
            <a:off x="0" y="1"/>
            <a:ext cx="9144000" cy="4445250"/>
          </a:xfrm>
          <a:prstGeom prst="rect">
            <a:avLst/>
          </a:prstGeom>
          <a:solidFill>
            <a:srgbClr val="006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srgbClr val="FFFFFF"/>
              </a:solidFill>
            </a:endParaRPr>
          </a:p>
        </p:txBody>
      </p:sp>
      <p:cxnSp>
        <p:nvCxnSpPr>
          <p:cNvPr id="8" name="Straight Connector 7"/>
          <p:cNvCxnSpPr/>
          <p:nvPr userDrawn="1"/>
        </p:nvCxnSpPr>
        <p:spPr>
          <a:xfrm>
            <a:off x="0" y="4445251"/>
            <a:ext cx="9144000" cy="0"/>
          </a:xfrm>
          <a:prstGeom prst="line">
            <a:avLst/>
          </a:prstGeom>
          <a:ln w="57150">
            <a:solidFill>
              <a:srgbClr val="FDC1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495799" y="1752600"/>
            <a:ext cx="4114801" cy="1165225"/>
          </a:xfrm>
        </p:spPr>
        <p:txBody>
          <a:bodyPr anchor="ctr">
            <a:noAutofit/>
          </a:bodyPr>
          <a:lstStyle>
            <a:lvl1pPr algn="l">
              <a:defRPr sz="2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495800" y="3097120"/>
            <a:ext cx="3931843" cy="838200"/>
          </a:xfrm>
        </p:spPr>
        <p:txBody>
          <a:bodyPr anchor="ctr">
            <a:noAutofit/>
          </a:bodyPr>
          <a:lstStyle>
            <a:lvl1pPr marL="0" indent="0" algn="l">
              <a:buNone/>
              <a:defRPr sz="1800">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3060" y="4876800"/>
            <a:ext cx="3962400" cy="1580612"/>
          </a:xfrm>
          <a:prstGeom prst="rect">
            <a:avLst/>
          </a:prstGeom>
        </p:spPr>
      </p:pic>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52400"/>
            <a:ext cx="8674100" cy="838200"/>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228600" y="1371600"/>
            <a:ext cx="8686800" cy="495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4138246"/>
          </a:xfrm>
          <a:prstGeom prst="rect">
            <a:avLst/>
          </a:prstGeom>
          <a:solidFill>
            <a:srgbClr val="006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srgbClr val="FFFFFF"/>
              </a:solidFill>
            </a:endParaRPr>
          </a:p>
        </p:txBody>
      </p:sp>
      <p:cxnSp>
        <p:nvCxnSpPr>
          <p:cNvPr id="8" name="Straight Connector 7"/>
          <p:cNvCxnSpPr/>
          <p:nvPr userDrawn="1"/>
        </p:nvCxnSpPr>
        <p:spPr>
          <a:xfrm>
            <a:off x="0" y="4149971"/>
            <a:ext cx="9144000" cy="0"/>
          </a:xfrm>
          <a:prstGeom prst="line">
            <a:avLst/>
          </a:prstGeom>
          <a:ln w="57150">
            <a:solidFill>
              <a:srgbClr val="FDC15A"/>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3315" y="5074627"/>
            <a:ext cx="2486025" cy="952500"/>
          </a:xfrm>
          <a:prstGeom prst="rect">
            <a:avLst/>
          </a:prstGeom>
        </p:spPr>
      </p:pic>
      <p:sp>
        <p:nvSpPr>
          <p:cNvPr id="2" name="Title 1"/>
          <p:cNvSpPr>
            <a:spLocks noGrp="1"/>
          </p:cNvSpPr>
          <p:nvPr>
            <p:ph type="title"/>
          </p:nvPr>
        </p:nvSpPr>
        <p:spPr>
          <a:xfrm>
            <a:off x="1066799" y="1295400"/>
            <a:ext cx="7427913" cy="1362075"/>
          </a:xfrm>
        </p:spPr>
        <p:txBody>
          <a:bodyPr anchor="ctr">
            <a:noAutofit/>
          </a:bodyPr>
          <a:lstStyle>
            <a:lvl1pPr algn="l">
              <a:defRPr sz="2800" b="1" cap="none" baseline="0"/>
            </a:lvl1pPr>
          </a:lstStyle>
          <a:p>
            <a:r>
              <a:rPr lang="en-US"/>
              <a:t>Click to edit Master title style</a:t>
            </a:r>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599" y="1371600"/>
            <a:ext cx="4191001" cy="4876800"/>
          </a:xfrm>
        </p:spPr>
        <p:txBody>
          <a:bodyPr>
            <a:noAutofit/>
          </a:bodyPr>
          <a:lstStyle>
            <a:lvl1pPr>
              <a:defRPr sz="20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5663" y="1371600"/>
            <a:ext cx="4173537" cy="4876800"/>
          </a:xfrm>
        </p:spPr>
        <p:txBody>
          <a:bodyPr>
            <a:noAutofit/>
          </a:bodyPr>
          <a:lstStyle>
            <a:lvl1pPr>
              <a:defRPr sz="20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241300" y="152400"/>
            <a:ext cx="8674100" cy="838200"/>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7565" y="1344704"/>
            <a:ext cx="4040188" cy="514257"/>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37565" y="1858962"/>
            <a:ext cx="4040188" cy="438943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6130" y="1344704"/>
            <a:ext cx="4041775" cy="514257"/>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6130" y="1858962"/>
            <a:ext cx="4041775" cy="438943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241300" y="152400"/>
            <a:ext cx="8674100" cy="838200"/>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b="1" i="0">
                <a:latin typeface="+mj-lt"/>
              </a:defRPr>
            </a:lvl1pPr>
          </a:lstStyle>
          <a:p>
            <a:r>
              <a:rPr lang="en-US"/>
              <a:t>Click to edit Master title style</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800600" y="2286000"/>
            <a:ext cx="3429000" cy="914400"/>
          </a:xfrm>
        </p:spPr>
        <p:txBody>
          <a:bodyPr anchor="b">
            <a:normAutofit/>
          </a:bodyPr>
          <a:lstStyle>
            <a:lvl1pPr>
              <a:defRPr sz="2400"/>
            </a:lvl1pPr>
          </a:lstStyle>
          <a:p>
            <a:r>
              <a:rPr lang="en-US"/>
              <a:t>Click to edit Master title style</a:t>
            </a:r>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0" y="1795463"/>
            <a:ext cx="8953500" cy="3451225"/>
          </a:xfrm>
          <a:prstGeom prst="rect">
            <a:avLst/>
          </a:prstGeom>
          <a:solidFill>
            <a:srgbClr val="01023D">
              <a:alpha val="56000"/>
            </a:srgbClr>
          </a:solidFill>
          <a:ln w="28575" algn="ctr">
            <a:noFill/>
            <a:miter lim="800000"/>
            <a:headEnd type="none" w="sm" len="sm"/>
            <a:tailEnd type="none" w="sm" len="sm"/>
          </a:ln>
          <a:effectLst/>
        </p:spPr>
        <p:txBody>
          <a:bodyPr wrap="none" lIns="90488" tIns="44450" rIns="90488" bIns="44450" anchor="ctr"/>
          <a:lstStyle/>
          <a:p>
            <a:pPr algn="ctr" eaLnBrk="0" hangingPunct="0">
              <a:defRPr/>
            </a:pPr>
            <a:endParaRPr lang="en-US" altLang="en-US" sz="1600" b="1">
              <a:solidFill>
                <a:srgbClr val="FFFFFF"/>
              </a:solidFill>
              <a:ea typeface="ＭＳ Ｐゴシック" charset="-128"/>
            </a:endParaRPr>
          </a:p>
        </p:txBody>
      </p:sp>
      <p:sp>
        <p:nvSpPr>
          <p:cNvPr id="5" name="Rectangle 5"/>
          <p:cNvSpPr>
            <a:spLocks noChangeArrowheads="1"/>
          </p:cNvSpPr>
          <p:nvPr userDrawn="1"/>
        </p:nvSpPr>
        <p:spPr bwMode="auto">
          <a:xfrm rot="10800000">
            <a:off x="-20638" y="1801813"/>
            <a:ext cx="9172576" cy="47625"/>
          </a:xfrm>
          <a:prstGeom prst="rect">
            <a:avLst/>
          </a:prstGeom>
          <a:gradFill rotWithShape="1">
            <a:gsLst>
              <a:gs pos="0">
                <a:schemeClr val="bg1">
                  <a:alpha val="35001"/>
                </a:schemeClr>
              </a:gs>
              <a:gs pos="100000">
                <a:srgbClr val="33CCFF"/>
              </a:gs>
            </a:gsLst>
            <a:lin ang="0" scaled="1"/>
          </a:gradFill>
          <a:ln w="9525">
            <a:noFill/>
            <a:miter lim="800000"/>
            <a:headEnd/>
            <a:tailEnd/>
          </a:ln>
          <a:effectLst/>
        </p:spPr>
        <p:txBody>
          <a:bodyPr wrap="none" lIns="90488" tIns="44450" rIns="90488" bIns="44450" anchor="ctr"/>
          <a:lstStyle/>
          <a:p>
            <a:pPr algn="ctr">
              <a:defRPr/>
            </a:pPr>
            <a:endParaRPr lang="en-US" sz="1600">
              <a:solidFill>
                <a:srgbClr val="FFFFFF"/>
              </a:solidFill>
              <a:ea typeface="+mn-ea"/>
            </a:endParaRPr>
          </a:p>
        </p:txBody>
      </p:sp>
      <p:sp>
        <p:nvSpPr>
          <p:cNvPr id="6" name="Rectangle 6"/>
          <p:cNvSpPr>
            <a:spLocks noChangeArrowheads="1"/>
          </p:cNvSpPr>
          <p:nvPr userDrawn="1"/>
        </p:nvSpPr>
        <p:spPr bwMode="auto">
          <a:xfrm>
            <a:off x="-20638" y="5219700"/>
            <a:ext cx="9172576" cy="47625"/>
          </a:xfrm>
          <a:prstGeom prst="rect">
            <a:avLst/>
          </a:prstGeom>
          <a:gradFill rotWithShape="1">
            <a:gsLst>
              <a:gs pos="0">
                <a:schemeClr val="bg1">
                  <a:alpha val="35001"/>
                </a:schemeClr>
              </a:gs>
              <a:gs pos="100000">
                <a:srgbClr val="33CCFF"/>
              </a:gs>
            </a:gsLst>
            <a:lin ang="0" scaled="1"/>
          </a:gradFill>
          <a:ln w="9525">
            <a:noFill/>
            <a:miter lim="800000"/>
            <a:headEnd/>
            <a:tailEnd/>
          </a:ln>
          <a:effectLst/>
        </p:spPr>
        <p:txBody>
          <a:bodyPr wrap="none" lIns="90488" tIns="44450" rIns="90488" bIns="44450" anchor="ctr"/>
          <a:lstStyle/>
          <a:p>
            <a:pPr algn="ctr">
              <a:defRPr/>
            </a:pPr>
            <a:endParaRPr lang="en-US" sz="1600">
              <a:solidFill>
                <a:srgbClr val="FFFFFF"/>
              </a:solidFill>
              <a:ea typeface="+mn-ea"/>
            </a:endParaRPr>
          </a:p>
        </p:txBody>
      </p:sp>
      <p:sp>
        <p:nvSpPr>
          <p:cNvPr id="7" name="Text Box 7"/>
          <p:cNvSpPr txBox="1">
            <a:spLocks noChangeArrowheads="1"/>
          </p:cNvSpPr>
          <p:nvPr userDrawn="1"/>
        </p:nvSpPr>
        <p:spPr bwMode="auto">
          <a:xfrm>
            <a:off x="5794375" y="28575"/>
            <a:ext cx="3281363" cy="214313"/>
          </a:xfrm>
          <a:prstGeom prst="rect">
            <a:avLst/>
          </a:prstGeom>
          <a:noFill/>
          <a:ln w="12700">
            <a:noFill/>
            <a:miter lim="800000"/>
            <a:headEnd type="none" w="sm" len="sm"/>
            <a:tailEnd type="none" w="sm" len="sm"/>
          </a:ln>
          <a:effectLst/>
        </p:spPr>
        <p:txBody>
          <a:bodyPr>
            <a:spAutoFit/>
          </a:bodyPr>
          <a:lstStyle/>
          <a:p>
            <a:pPr algn="r" eaLnBrk="0" hangingPunct="0">
              <a:defRPr/>
            </a:pPr>
            <a:endParaRPr lang="en-US" sz="800">
              <a:solidFill>
                <a:srgbClr val="FFFFFF"/>
              </a:solidFill>
              <a:ea typeface="ＭＳ Ｐゴシック" charset="-128"/>
            </a:endParaRPr>
          </a:p>
        </p:txBody>
      </p:sp>
      <p:sp>
        <p:nvSpPr>
          <p:cNvPr id="126979" name="Rectangle 3"/>
          <p:cNvSpPr>
            <a:spLocks noGrp="1" noChangeArrowheads="1"/>
          </p:cNvSpPr>
          <p:nvPr>
            <p:ph type="ctrTitle"/>
          </p:nvPr>
        </p:nvSpPr>
        <p:spPr>
          <a:xfrm>
            <a:off x="222250" y="2435225"/>
            <a:ext cx="8740775" cy="1143000"/>
          </a:xfrm>
        </p:spPr>
        <p:txBody>
          <a:bodyPr/>
          <a:lstStyle>
            <a:lvl1pPr>
              <a:lnSpc>
                <a:spcPts val="4200"/>
              </a:lnSpc>
              <a:defRPr sz="3600"/>
            </a:lvl1pPr>
          </a:lstStyle>
          <a:p>
            <a:r>
              <a:rPr lang="en-US" altLang="en-US"/>
              <a:t>Click to edit Master title style</a:t>
            </a:r>
          </a:p>
        </p:txBody>
      </p:sp>
      <p:sp>
        <p:nvSpPr>
          <p:cNvPr id="126980" name="Rectangle 4"/>
          <p:cNvSpPr>
            <a:spLocks noGrp="1" noChangeArrowheads="1"/>
          </p:cNvSpPr>
          <p:nvPr>
            <p:ph type="subTitle" idx="1"/>
          </p:nvPr>
        </p:nvSpPr>
        <p:spPr>
          <a:xfrm>
            <a:off x="222250" y="3829050"/>
            <a:ext cx="8715375" cy="1076325"/>
          </a:xfrm>
          <a:ln/>
        </p:spPr>
        <p:txBody>
          <a:bodyPr/>
          <a:lstStyle>
            <a:lvl1pPr marL="0" indent="0" algn="ctr">
              <a:buFont typeface="Symbol" pitchFamily="18" charset="2"/>
              <a:buNone/>
              <a:defRPr b="1"/>
            </a:lvl1pPr>
          </a:lstStyle>
          <a:p>
            <a:r>
              <a:rPr lang="en-US" altLang="en-US"/>
              <a:t>Click to edit Master subtitle style</a:t>
            </a:r>
          </a:p>
        </p:txBody>
      </p:sp>
    </p:spTree>
    <p:extLst>
      <p:ext uri="{BB962C8B-B14F-4D97-AF65-F5344CB8AC3E}">
        <p14:creationId xmlns:p14="http://schemas.microsoft.com/office/powerpoint/2010/main" val="64859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spTree>
      <p:nvGrpSpPr>
        <p:cNvPr id="1" name=""/>
        <p:cNvGrpSpPr/>
        <p:nvPr/>
      </p:nvGrpSpPr>
      <p:grpSpPr>
        <a:xfrm>
          <a:off x="0" y="0"/>
          <a:ext cx="0" cy="0"/>
          <a:chOff x="0" y="0"/>
          <a:chExt cx="0" cy="0"/>
        </a:xfrm>
      </p:grpSpPr>
      <p:sp>
        <p:nvSpPr>
          <p:cNvPr id="7" name="Rectangle 6"/>
          <p:cNvSpPr/>
          <p:nvPr userDrawn="1"/>
        </p:nvSpPr>
        <p:spPr>
          <a:xfrm>
            <a:off x="0" y="1"/>
            <a:ext cx="9144000" cy="4445250"/>
          </a:xfrm>
          <a:prstGeom prst="rect">
            <a:avLst/>
          </a:prstGeom>
          <a:solidFill>
            <a:srgbClr val="006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cxnSp>
        <p:nvCxnSpPr>
          <p:cNvPr id="8" name="Straight Connector 7"/>
          <p:cNvCxnSpPr/>
          <p:nvPr userDrawn="1"/>
        </p:nvCxnSpPr>
        <p:spPr>
          <a:xfrm>
            <a:off x="0" y="4445251"/>
            <a:ext cx="9144000" cy="0"/>
          </a:xfrm>
          <a:prstGeom prst="line">
            <a:avLst/>
          </a:prstGeom>
          <a:ln w="57150">
            <a:solidFill>
              <a:srgbClr val="FDC1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495799" y="1752600"/>
            <a:ext cx="4114801" cy="1165225"/>
          </a:xfrm>
        </p:spPr>
        <p:txBody>
          <a:bodyPr anchor="ctr">
            <a:noAutofit/>
          </a:bodyPr>
          <a:lstStyle>
            <a:lvl1pPr algn="l">
              <a:defRPr sz="2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495800" y="3097120"/>
            <a:ext cx="3931843" cy="838200"/>
          </a:xfrm>
        </p:spPr>
        <p:txBody>
          <a:bodyPr anchor="ctr">
            <a:noAutofit/>
          </a:bodyPr>
          <a:lstStyle>
            <a:lvl1pPr marL="0" indent="0" algn="l">
              <a:buNone/>
              <a:defRPr sz="1800">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341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386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1511300"/>
            <a:ext cx="4227513" cy="424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88" y="1511300"/>
            <a:ext cx="4229100" cy="424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1826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1620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4299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599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2463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5141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0269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58750"/>
            <a:ext cx="2157413" cy="5594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4950" y="158750"/>
            <a:ext cx="6321425" cy="5594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519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52400"/>
            <a:ext cx="8674100" cy="838200"/>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228600" y="1371600"/>
            <a:ext cx="8686800" cy="495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34950" y="158750"/>
            <a:ext cx="8624888"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57175" y="1511300"/>
            <a:ext cx="8609013" cy="4241800"/>
          </a:xfrm>
        </p:spPr>
        <p:txBody>
          <a:bodyPr/>
          <a:lstStyle/>
          <a:p>
            <a:pPr lvl="0"/>
            <a:endParaRPr lang="en-US" noProof="0" smtClean="0"/>
          </a:p>
        </p:txBody>
      </p:sp>
    </p:spTree>
    <p:extLst>
      <p:ext uri="{BB962C8B-B14F-4D97-AF65-F5344CB8AC3E}">
        <p14:creationId xmlns:p14="http://schemas.microsoft.com/office/powerpoint/2010/main" val="4109026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FCFCE8-CCE3-436C-B987-3EDC63BF3A94}" type="datetime1">
              <a:rPr lang="en-US" smtClean="0">
                <a:solidFill>
                  <a:prstClr val="black">
                    <a:tint val="75000"/>
                  </a:prstClr>
                </a:solidFill>
              </a:rPr>
              <a:t>9/16/2017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20085E-E346-4A98-BA5F-DC2F3B4AB4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3549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9F5F74-C315-499B-8D3C-C87434C2B4C9}" type="datetime1">
              <a:rPr lang="en-US" smtClean="0">
                <a:solidFill>
                  <a:prstClr val="black">
                    <a:tint val="75000"/>
                  </a:prstClr>
                </a:solidFill>
              </a:rPr>
              <a:t>9/16/2017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1582A7-42D6-4331-8167-B446AC074A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7302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E6150E-4632-4A3C-B875-99B46F9FDE19}" type="datetime1">
              <a:rPr lang="en-US" smtClean="0">
                <a:solidFill>
                  <a:prstClr val="black">
                    <a:tint val="75000"/>
                  </a:prstClr>
                </a:solidFill>
              </a:rPr>
              <a:t>9/16/2017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DB9040-FDA0-449F-A015-BFA9F3351B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0914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A59920-53D4-4E45-A517-04F50BA4A170}" type="datetime1">
              <a:rPr lang="en-US" smtClean="0">
                <a:solidFill>
                  <a:prstClr val="black">
                    <a:tint val="75000"/>
                  </a:prstClr>
                </a:solidFill>
              </a:rPr>
              <a:t>9/16/2017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C4F650-39D9-43F0-99A7-9B1851AD73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8386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FD8252-8758-4DBB-BD00-BB28990615AF}" type="datetime1">
              <a:rPr lang="en-US" smtClean="0">
                <a:solidFill>
                  <a:prstClr val="black">
                    <a:tint val="75000"/>
                  </a:prstClr>
                </a:solidFill>
              </a:rPr>
              <a:t>9/16/2017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DC9D10-5B1C-43F5-8943-4C080A7376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35397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C4FF11-55D6-4AE0-AD30-8A7E3CC5E131}" type="datetime1">
              <a:rPr lang="en-US" smtClean="0">
                <a:solidFill>
                  <a:prstClr val="black">
                    <a:tint val="75000"/>
                  </a:prstClr>
                </a:solidFill>
              </a:rPr>
              <a:t>9/16/2017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89C0631-4139-42A3-8140-F82A6F57FB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7350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C58B80-58AA-42C5-A221-1085B1CB78F6}" type="datetime1">
              <a:rPr lang="en-US" smtClean="0">
                <a:solidFill>
                  <a:prstClr val="black">
                    <a:tint val="75000"/>
                  </a:prstClr>
                </a:solidFill>
              </a:rPr>
              <a:t>9/16/2017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C7D2A23-E90E-4759-90F2-85A0FAB58D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3489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517E5F-9FB2-47C8-A232-2F5F889AD9AC}" type="datetime1">
              <a:rPr lang="en-US" smtClean="0">
                <a:solidFill>
                  <a:prstClr val="black">
                    <a:tint val="75000"/>
                  </a:prstClr>
                </a:solidFill>
              </a:rPr>
              <a:t>9/16/2017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A5972F-7EDE-4E6E-B602-0590653D49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1164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D929F9-7665-4C09-8231-C1B8B84AE3FF}" type="datetime1">
              <a:rPr lang="en-US" smtClean="0">
                <a:solidFill>
                  <a:prstClr val="black">
                    <a:tint val="75000"/>
                  </a:prstClr>
                </a:solidFill>
              </a:rPr>
              <a:t>9/16/2017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012708-5D79-4B1C-ADF8-CFBD1597A8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644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4138246"/>
          </a:xfrm>
          <a:prstGeom prst="rect">
            <a:avLst/>
          </a:prstGeom>
          <a:solidFill>
            <a:srgbClr val="006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cxnSp>
        <p:nvCxnSpPr>
          <p:cNvPr id="8" name="Straight Connector 7"/>
          <p:cNvCxnSpPr/>
          <p:nvPr userDrawn="1"/>
        </p:nvCxnSpPr>
        <p:spPr>
          <a:xfrm>
            <a:off x="0" y="4149971"/>
            <a:ext cx="9144000" cy="0"/>
          </a:xfrm>
          <a:prstGeom prst="line">
            <a:avLst/>
          </a:prstGeom>
          <a:ln w="57150">
            <a:solidFill>
              <a:srgbClr val="FDC15A"/>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3315" y="5074627"/>
            <a:ext cx="2486025" cy="952500"/>
          </a:xfrm>
          <a:prstGeom prst="rect">
            <a:avLst/>
          </a:prstGeom>
        </p:spPr>
      </p:pic>
      <p:sp>
        <p:nvSpPr>
          <p:cNvPr id="2" name="Title 1"/>
          <p:cNvSpPr>
            <a:spLocks noGrp="1"/>
          </p:cNvSpPr>
          <p:nvPr>
            <p:ph type="title"/>
          </p:nvPr>
        </p:nvSpPr>
        <p:spPr>
          <a:xfrm>
            <a:off x="1066799" y="1295400"/>
            <a:ext cx="7427913" cy="1362075"/>
          </a:xfrm>
        </p:spPr>
        <p:txBody>
          <a:bodyPr anchor="ctr">
            <a:noAutofit/>
          </a:bodyPr>
          <a:lstStyle>
            <a:lvl1pPr algn="l">
              <a:defRPr sz="2800" b="1" cap="none" baseline="0"/>
            </a:lvl1pPr>
          </a:lstStyle>
          <a:p>
            <a:r>
              <a:rPr lang="en-US"/>
              <a:t>Click to edit Master title style</a:t>
            </a:r>
            <a:endParaRPr lang="en-US" dirty="0"/>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486123-BEF1-4973-840D-208EBDF673A0}" type="datetime1">
              <a:rPr lang="en-US" smtClean="0">
                <a:solidFill>
                  <a:prstClr val="black">
                    <a:tint val="75000"/>
                  </a:prstClr>
                </a:solidFill>
              </a:rPr>
              <a:t>9/16/2017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3CF516-2524-458A-898B-D7112A87A0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2526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2F4D98-18F7-4E28-9702-0B42D6F2DCF1}" type="datetime1">
              <a:rPr lang="en-US" smtClean="0">
                <a:solidFill>
                  <a:prstClr val="black">
                    <a:tint val="75000"/>
                  </a:prstClr>
                </a:solidFill>
              </a:rPr>
              <a:t>9/16/2017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6A997A-DB38-48E0-8FE8-E225D4F73A4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1824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1"/>
            <a:ext cx="8382000" cy="1470025"/>
          </a:xfrm>
        </p:spPr>
        <p:txBody>
          <a:bodyPr/>
          <a:lstStyle>
            <a:lvl1pPr algn="l">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974977"/>
            <a:ext cx="8382000" cy="129222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7467600" y="6417770"/>
            <a:ext cx="819386" cy="365125"/>
          </a:xfrm>
        </p:spPr>
        <p:txBody>
          <a:bodyPr/>
          <a:lstStyle>
            <a:lvl1pPr>
              <a:defRPr>
                <a:solidFill>
                  <a:schemeClr val="accent2">
                    <a:lumMod val="40000"/>
                    <a:lumOff val="60000"/>
                  </a:schemeClr>
                </a:solidFill>
              </a:defRPr>
            </a:lvl1pPr>
          </a:lstStyle>
          <a:p>
            <a:pPr>
              <a:defRPr/>
            </a:pPr>
            <a:fld id="{112A06F2-6420-4820-9921-1FFBFA2863EB}" type="datetime1">
              <a:rPr lang="en-US" smtClean="0">
                <a:solidFill>
                  <a:srgbClr val="8DC63F">
                    <a:lumMod val="40000"/>
                    <a:lumOff val="60000"/>
                  </a:srgbClr>
                </a:solidFill>
              </a:rPr>
              <a:t>9/16/2017</a:t>
            </a:fld>
            <a:endParaRPr lang="en-US" dirty="0">
              <a:solidFill>
                <a:srgbClr val="8DC63F">
                  <a:lumMod val="40000"/>
                  <a:lumOff val="60000"/>
                </a:srgbClr>
              </a:solidFill>
            </a:endParaRPr>
          </a:p>
        </p:txBody>
      </p:sp>
      <p:sp>
        <p:nvSpPr>
          <p:cNvPr id="5" name="Footer Placeholder 4"/>
          <p:cNvSpPr>
            <a:spLocks noGrp="1"/>
          </p:cNvSpPr>
          <p:nvPr>
            <p:ph type="ftr" sz="quarter" idx="11"/>
          </p:nvPr>
        </p:nvSpPr>
        <p:spPr>
          <a:xfrm>
            <a:off x="4495801" y="6413348"/>
            <a:ext cx="2895599" cy="365125"/>
          </a:xfrm>
        </p:spPr>
        <p:txBody>
          <a:bodyPr/>
          <a:lstStyle>
            <a:lvl1pPr algn="l">
              <a:defRPr>
                <a:solidFill>
                  <a:schemeClr val="accent2">
                    <a:lumMod val="40000"/>
                    <a:lumOff val="60000"/>
                  </a:schemeClr>
                </a:solidFill>
              </a:defRPr>
            </a:lvl1pPr>
          </a:lstStyle>
          <a:p>
            <a:pPr>
              <a:defRPr/>
            </a:pPr>
            <a:endParaRPr lang="en-US" dirty="0">
              <a:solidFill>
                <a:srgbClr val="8DC63F">
                  <a:lumMod val="40000"/>
                  <a:lumOff val="60000"/>
                </a:srgbClr>
              </a:solidFill>
            </a:endParaRPr>
          </a:p>
        </p:txBody>
      </p:sp>
      <p:sp>
        <p:nvSpPr>
          <p:cNvPr id="6" name="Slide Number Placeholder 5"/>
          <p:cNvSpPr>
            <a:spLocks noGrp="1"/>
          </p:cNvSpPr>
          <p:nvPr>
            <p:ph type="sldNum" sz="quarter" idx="12"/>
          </p:nvPr>
        </p:nvSpPr>
        <p:spPr>
          <a:xfrm>
            <a:off x="8305800" y="6417770"/>
            <a:ext cx="381000" cy="365125"/>
          </a:xfrm>
        </p:spPr>
        <p:txBody>
          <a:bodyPr/>
          <a:lstStyle>
            <a:lvl1pPr>
              <a:defRPr>
                <a:solidFill>
                  <a:schemeClr val="accent2">
                    <a:lumMod val="40000"/>
                    <a:lumOff val="60000"/>
                  </a:schemeClr>
                </a:solidFill>
              </a:defRPr>
            </a:lvl1pPr>
          </a:lstStyle>
          <a:p>
            <a:pPr>
              <a:defRPr/>
            </a:pPr>
            <a:fld id="{DC139483-DDFA-6D4E-B2C9-05E02104EC66}" type="slidenum">
              <a:rPr lang="en-US" smtClean="0">
                <a:solidFill>
                  <a:srgbClr val="8DC63F">
                    <a:lumMod val="40000"/>
                    <a:lumOff val="60000"/>
                  </a:srgbClr>
                </a:solidFill>
              </a:rPr>
              <a:pPr>
                <a:defRPr/>
              </a:pPr>
              <a:t>‹#›</a:t>
            </a:fld>
            <a:endParaRPr lang="en-US" dirty="0">
              <a:solidFill>
                <a:srgbClr val="8DC63F">
                  <a:lumMod val="40000"/>
                  <a:lumOff val="60000"/>
                </a:srgbClr>
              </a:solidFill>
            </a:endParaRPr>
          </a:p>
        </p:txBody>
      </p:sp>
      <p:sp>
        <p:nvSpPr>
          <p:cNvPr id="8" name="Text Placeholder 7"/>
          <p:cNvSpPr>
            <a:spLocks noGrp="1"/>
          </p:cNvSpPr>
          <p:nvPr>
            <p:ph type="body" sz="quarter" idx="13" hasCustomPrompt="1"/>
          </p:nvPr>
        </p:nvSpPr>
        <p:spPr>
          <a:xfrm>
            <a:off x="304800" y="4476752"/>
            <a:ext cx="7467600" cy="1219200"/>
          </a:xfrm>
        </p:spPr>
        <p:txBody>
          <a:bodyPr/>
          <a:lstStyle>
            <a:lvl1pPr marL="0" indent="0">
              <a:buNone/>
              <a:defRPr sz="1800"/>
            </a:lvl1pPr>
          </a:lstStyle>
          <a:p>
            <a:pPr lvl="0"/>
            <a:r>
              <a:rPr lang="en-US" dirty="0" smtClean="0"/>
              <a:t>Click to edit Master Presenter style</a:t>
            </a:r>
          </a:p>
        </p:txBody>
      </p:sp>
    </p:spTree>
    <p:extLst>
      <p:ext uri="{BB962C8B-B14F-4D97-AF65-F5344CB8AC3E}">
        <p14:creationId xmlns:p14="http://schemas.microsoft.com/office/powerpoint/2010/main" val="4009073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1"/>
            <a:ext cx="8382000" cy="1470025"/>
          </a:xfrm>
        </p:spPr>
        <p:txBody>
          <a:bodyPr/>
          <a:lstStyle>
            <a:lvl1pPr algn="l">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974977"/>
            <a:ext cx="8382000" cy="129222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7467600" y="6417770"/>
            <a:ext cx="819386" cy="365125"/>
          </a:xfrm>
        </p:spPr>
        <p:txBody>
          <a:bodyPr/>
          <a:lstStyle>
            <a:lvl1pPr>
              <a:defRPr>
                <a:solidFill>
                  <a:schemeClr val="accent2">
                    <a:lumMod val="40000"/>
                    <a:lumOff val="60000"/>
                  </a:schemeClr>
                </a:solidFill>
              </a:defRPr>
            </a:lvl1pPr>
          </a:lstStyle>
          <a:p>
            <a:pPr>
              <a:defRPr/>
            </a:pPr>
            <a:fld id="{A0D1E8BB-DB0A-4FF9-9722-471101E62730}" type="datetime1">
              <a:rPr lang="en-US" smtClean="0">
                <a:solidFill>
                  <a:srgbClr val="8DC63F">
                    <a:lumMod val="40000"/>
                    <a:lumOff val="60000"/>
                  </a:srgbClr>
                </a:solidFill>
              </a:rPr>
              <a:t>9/16/2017</a:t>
            </a:fld>
            <a:endParaRPr lang="en-US" dirty="0">
              <a:solidFill>
                <a:srgbClr val="8DC63F">
                  <a:lumMod val="40000"/>
                  <a:lumOff val="60000"/>
                </a:srgbClr>
              </a:solidFill>
            </a:endParaRPr>
          </a:p>
        </p:txBody>
      </p:sp>
      <p:sp>
        <p:nvSpPr>
          <p:cNvPr id="5" name="Footer Placeholder 4"/>
          <p:cNvSpPr>
            <a:spLocks noGrp="1"/>
          </p:cNvSpPr>
          <p:nvPr>
            <p:ph type="ftr" sz="quarter" idx="11"/>
          </p:nvPr>
        </p:nvSpPr>
        <p:spPr>
          <a:xfrm>
            <a:off x="4495801" y="6413348"/>
            <a:ext cx="2895599" cy="365125"/>
          </a:xfrm>
        </p:spPr>
        <p:txBody>
          <a:bodyPr/>
          <a:lstStyle>
            <a:lvl1pPr algn="l">
              <a:defRPr>
                <a:solidFill>
                  <a:schemeClr val="accent2">
                    <a:lumMod val="40000"/>
                    <a:lumOff val="60000"/>
                  </a:schemeClr>
                </a:solidFill>
              </a:defRPr>
            </a:lvl1pPr>
          </a:lstStyle>
          <a:p>
            <a:pPr>
              <a:defRPr/>
            </a:pPr>
            <a:endParaRPr lang="en-US" dirty="0">
              <a:solidFill>
                <a:srgbClr val="8DC63F">
                  <a:lumMod val="40000"/>
                  <a:lumOff val="60000"/>
                </a:srgbClr>
              </a:solidFill>
            </a:endParaRPr>
          </a:p>
        </p:txBody>
      </p:sp>
      <p:sp>
        <p:nvSpPr>
          <p:cNvPr id="6" name="Slide Number Placeholder 5"/>
          <p:cNvSpPr>
            <a:spLocks noGrp="1"/>
          </p:cNvSpPr>
          <p:nvPr>
            <p:ph type="sldNum" sz="quarter" idx="12"/>
          </p:nvPr>
        </p:nvSpPr>
        <p:spPr>
          <a:xfrm>
            <a:off x="8305800" y="6417770"/>
            <a:ext cx="381000" cy="365125"/>
          </a:xfrm>
        </p:spPr>
        <p:txBody>
          <a:bodyPr/>
          <a:lstStyle>
            <a:lvl1pPr>
              <a:defRPr>
                <a:solidFill>
                  <a:schemeClr val="accent2">
                    <a:lumMod val="40000"/>
                    <a:lumOff val="60000"/>
                  </a:schemeClr>
                </a:solidFill>
              </a:defRPr>
            </a:lvl1pPr>
          </a:lstStyle>
          <a:p>
            <a:pPr>
              <a:defRPr/>
            </a:pPr>
            <a:fld id="{DC139483-DDFA-6D4E-B2C9-05E02104EC66}" type="slidenum">
              <a:rPr lang="en-US" smtClean="0">
                <a:solidFill>
                  <a:srgbClr val="8DC63F">
                    <a:lumMod val="40000"/>
                    <a:lumOff val="60000"/>
                  </a:srgbClr>
                </a:solidFill>
              </a:rPr>
              <a:pPr>
                <a:defRPr/>
              </a:pPr>
              <a:t>‹#›</a:t>
            </a:fld>
            <a:endParaRPr lang="en-US" dirty="0">
              <a:solidFill>
                <a:srgbClr val="8DC63F">
                  <a:lumMod val="40000"/>
                  <a:lumOff val="60000"/>
                </a:srgbClr>
              </a:solidFill>
            </a:endParaRPr>
          </a:p>
        </p:txBody>
      </p:sp>
      <p:sp>
        <p:nvSpPr>
          <p:cNvPr id="8" name="Text Placeholder 7"/>
          <p:cNvSpPr>
            <a:spLocks noGrp="1"/>
          </p:cNvSpPr>
          <p:nvPr>
            <p:ph type="body" sz="quarter" idx="13" hasCustomPrompt="1"/>
          </p:nvPr>
        </p:nvSpPr>
        <p:spPr>
          <a:xfrm>
            <a:off x="304800" y="4476752"/>
            <a:ext cx="7467600" cy="1219200"/>
          </a:xfrm>
        </p:spPr>
        <p:txBody>
          <a:bodyPr/>
          <a:lstStyle>
            <a:lvl1pPr marL="0" indent="0">
              <a:buNone/>
              <a:defRPr sz="1800"/>
            </a:lvl1pPr>
          </a:lstStyle>
          <a:p>
            <a:pPr lvl="0"/>
            <a:r>
              <a:rPr lang="en-US" dirty="0" smtClean="0"/>
              <a:t>Click to edit Master Presenter style</a:t>
            </a:r>
          </a:p>
        </p:txBody>
      </p:sp>
    </p:spTree>
    <p:extLst>
      <p:ext uri="{BB962C8B-B14F-4D97-AF65-F5344CB8AC3E}">
        <p14:creationId xmlns:p14="http://schemas.microsoft.com/office/powerpoint/2010/main" val="4009073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Title and Content debrande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007269"/>
          </a:xfrm>
          <a:prstGeom prst="rect">
            <a:avLst/>
          </a:prstGeom>
        </p:spPr>
      </p:pic>
      <p:sp>
        <p:nvSpPr>
          <p:cNvPr id="15" name="Content Placeholder 14"/>
          <p:cNvSpPr>
            <a:spLocks noGrp="1"/>
          </p:cNvSpPr>
          <p:nvPr>
            <p:ph sz="quarter" idx="13"/>
          </p:nvPr>
        </p:nvSpPr>
        <p:spPr>
          <a:xfrm>
            <a:off x="374650" y="1234440"/>
            <a:ext cx="8375904" cy="5193792"/>
          </a:xfrm>
        </p:spPr>
        <p:txBody>
          <a:bodyPr/>
          <a:lstStyle>
            <a:lvl1pPr>
              <a:buClr>
                <a:srgbClr val="003366"/>
              </a:buClr>
              <a:defRPr lang="en-US" dirty="0" smtClean="0"/>
            </a:lvl1pPr>
            <a:lvl2pPr>
              <a:buClr>
                <a:srgbClr val="003366"/>
              </a:buClr>
              <a:defRPr lang="en-US" dirty="0" smtClean="0"/>
            </a:lvl2pPr>
            <a:lvl3pPr>
              <a:buClr>
                <a:srgbClr val="003366"/>
              </a:buClr>
              <a:defRPr lang="en-US" dirty="0" smtClean="0"/>
            </a:lvl3pPr>
            <a:lvl4pPr>
              <a:buClr>
                <a:srgbClr val="003366"/>
              </a:buClr>
              <a:defRPr lang="en-US" dirty="0" smtClean="0"/>
            </a:lvl4pPr>
            <a:lvl5pPr>
              <a:buClr>
                <a:srgbClr val="003366"/>
              </a:buClr>
              <a:defRPr lang="en-US" dirty="0" smtClean="0"/>
            </a:lvl5pPr>
            <a:lvl6pPr marL="1885950" indent="-171450">
              <a:buClr>
                <a:srgbClr val="003366"/>
              </a:buClr>
              <a:buFont typeface="Wingdings" charset="2"/>
              <a:buChar char="ü"/>
              <a:defRPr lang="en-US" dirty="0" smtClean="0"/>
            </a:lvl6pPr>
            <a:lvl7pPr>
              <a:defRPr lang="en-US" dirty="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097855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FCFCE8-CCE3-436C-B987-3EDC63BF3A94}" type="datetime1">
              <a:rPr lang="en-US" smtClean="0">
                <a:solidFill>
                  <a:prstClr val="black">
                    <a:tint val="75000"/>
                  </a:prstClr>
                </a:solidFill>
              </a:rPr>
              <a:pPr>
                <a:defRPr/>
              </a:pPr>
              <a:t>9/16/2017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20085E-E346-4A98-BA5F-DC2F3B4AB4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1275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9F5F74-C315-499B-8D3C-C87434C2B4C9}" type="datetime1">
              <a:rPr lang="en-US" smtClean="0">
                <a:solidFill>
                  <a:prstClr val="black">
                    <a:tint val="75000"/>
                  </a:prstClr>
                </a:solidFill>
              </a:rPr>
              <a:pPr>
                <a:defRPr/>
              </a:pPr>
              <a:t>9/16/2017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1582A7-42D6-4331-8167-B446AC074A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8428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E6150E-4632-4A3C-B875-99B46F9FDE19}" type="datetime1">
              <a:rPr lang="en-US" smtClean="0">
                <a:solidFill>
                  <a:prstClr val="black">
                    <a:tint val="75000"/>
                  </a:prstClr>
                </a:solidFill>
              </a:rPr>
              <a:pPr>
                <a:defRPr/>
              </a:pPr>
              <a:t>9/16/2017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DB9040-FDA0-449F-A015-BFA9F3351B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7848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A59920-53D4-4E45-A517-04F50BA4A170}" type="datetime1">
              <a:rPr lang="en-US" smtClean="0">
                <a:solidFill>
                  <a:prstClr val="black">
                    <a:tint val="75000"/>
                  </a:prstClr>
                </a:solidFill>
              </a:rPr>
              <a:pPr>
                <a:defRPr/>
              </a:pPr>
              <a:t>9/16/2017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C4F650-39D9-43F0-99A7-9B1851AD73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92838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FD8252-8758-4DBB-BD00-BB28990615AF}" type="datetime1">
              <a:rPr lang="en-US" smtClean="0">
                <a:solidFill>
                  <a:prstClr val="black">
                    <a:tint val="75000"/>
                  </a:prstClr>
                </a:solidFill>
              </a:rPr>
              <a:pPr>
                <a:defRPr/>
              </a:pPr>
              <a:t>9/16/2017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DC9D10-5B1C-43F5-8943-4C080A7376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714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599" y="1371600"/>
            <a:ext cx="4191001" cy="4876800"/>
          </a:xfrm>
        </p:spPr>
        <p:txBody>
          <a:bodyPr>
            <a:noAutofit/>
          </a:bodyPr>
          <a:lstStyle>
            <a:lvl1pPr>
              <a:defRPr sz="20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5663" y="1371600"/>
            <a:ext cx="4173537" cy="4876800"/>
          </a:xfrm>
        </p:spPr>
        <p:txBody>
          <a:bodyPr>
            <a:noAutofit/>
          </a:bodyPr>
          <a:lstStyle>
            <a:lvl1pPr>
              <a:defRPr sz="20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241300" y="152400"/>
            <a:ext cx="8674100" cy="838200"/>
          </a:xfrm>
          <a:prstGeom prst="rect">
            <a:avLst/>
          </a:prstGeom>
        </p:spPr>
        <p:txBody>
          <a:bodyPr vert="horz" lIns="91440" tIns="45720" rIns="91440" bIns="45720" rtlCol="0" anchor="ctr">
            <a:noAutofit/>
          </a:bodyPr>
          <a:lstStyle/>
          <a:p>
            <a:r>
              <a:rPr lang="en-US" dirty="0"/>
              <a:t>Click to edit Master title style</a:t>
            </a:r>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C4FF11-55D6-4AE0-AD30-8A7E3CC5E131}" type="datetime1">
              <a:rPr lang="en-US" smtClean="0">
                <a:solidFill>
                  <a:prstClr val="black">
                    <a:tint val="75000"/>
                  </a:prstClr>
                </a:solidFill>
              </a:rPr>
              <a:pPr>
                <a:defRPr/>
              </a:pPr>
              <a:t>9/16/2017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89C0631-4139-42A3-8140-F82A6F57FB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37257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C58B80-58AA-42C5-A221-1085B1CB78F6}" type="datetime1">
              <a:rPr lang="en-US" smtClean="0">
                <a:solidFill>
                  <a:prstClr val="black">
                    <a:tint val="75000"/>
                  </a:prstClr>
                </a:solidFill>
              </a:rPr>
              <a:pPr>
                <a:defRPr/>
              </a:pPr>
              <a:t>9/16/2017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C7D2A23-E90E-4759-90F2-85A0FAB58D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57957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517E5F-9FB2-47C8-A232-2F5F889AD9AC}" type="datetime1">
              <a:rPr lang="en-US" smtClean="0">
                <a:solidFill>
                  <a:prstClr val="black">
                    <a:tint val="75000"/>
                  </a:prstClr>
                </a:solidFill>
              </a:rPr>
              <a:pPr>
                <a:defRPr/>
              </a:pPr>
              <a:t>9/16/2017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A5972F-7EDE-4E6E-B602-0590653D49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94894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D929F9-7665-4C09-8231-C1B8B84AE3FF}" type="datetime1">
              <a:rPr lang="en-US" smtClean="0">
                <a:solidFill>
                  <a:prstClr val="black">
                    <a:tint val="75000"/>
                  </a:prstClr>
                </a:solidFill>
              </a:rPr>
              <a:pPr>
                <a:defRPr/>
              </a:pPr>
              <a:t>9/16/2017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012708-5D79-4B1C-ADF8-CFBD1597A8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8634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486123-BEF1-4973-840D-208EBDF673A0}" type="datetime1">
              <a:rPr lang="en-US" smtClean="0">
                <a:solidFill>
                  <a:prstClr val="black">
                    <a:tint val="75000"/>
                  </a:prstClr>
                </a:solidFill>
              </a:rPr>
              <a:pPr>
                <a:defRPr/>
              </a:pPr>
              <a:t>9/16/2017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3CF516-2524-458A-898B-D7112A87A0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5144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2F4D98-18F7-4E28-9702-0B42D6F2DCF1}" type="datetime1">
              <a:rPr lang="en-US" smtClean="0">
                <a:solidFill>
                  <a:prstClr val="black">
                    <a:tint val="75000"/>
                  </a:prstClr>
                </a:solidFill>
              </a:rPr>
              <a:pPr>
                <a:defRPr/>
              </a:pPr>
              <a:t>9/16/2017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6A997A-DB38-48E0-8FE8-E225D4F73A4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13516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1"/>
            <a:ext cx="8382000" cy="1470025"/>
          </a:xfrm>
        </p:spPr>
        <p:txBody>
          <a:bodyPr/>
          <a:lstStyle>
            <a:lvl1pPr algn="l">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974977"/>
            <a:ext cx="8382000" cy="129222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7467600" y="6417770"/>
            <a:ext cx="819386" cy="365125"/>
          </a:xfrm>
        </p:spPr>
        <p:txBody>
          <a:bodyPr/>
          <a:lstStyle>
            <a:lvl1pPr>
              <a:defRPr>
                <a:solidFill>
                  <a:schemeClr val="accent2">
                    <a:lumMod val="40000"/>
                    <a:lumOff val="60000"/>
                  </a:schemeClr>
                </a:solidFill>
              </a:defRPr>
            </a:lvl1pPr>
          </a:lstStyle>
          <a:p>
            <a:pPr>
              <a:defRPr/>
            </a:pPr>
            <a:fld id="{112A06F2-6420-4820-9921-1FFBFA2863EB}" type="datetime1">
              <a:rPr lang="en-US" smtClean="0">
                <a:solidFill>
                  <a:srgbClr val="8DC63F">
                    <a:lumMod val="40000"/>
                    <a:lumOff val="60000"/>
                  </a:srgbClr>
                </a:solidFill>
              </a:rPr>
              <a:pPr>
                <a:defRPr/>
              </a:pPr>
              <a:t>9/16/2017</a:t>
            </a:fld>
            <a:endParaRPr lang="en-US" dirty="0">
              <a:solidFill>
                <a:srgbClr val="8DC63F">
                  <a:lumMod val="40000"/>
                  <a:lumOff val="60000"/>
                </a:srgbClr>
              </a:solidFill>
            </a:endParaRPr>
          </a:p>
        </p:txBody>
      </p:sp>
      <p:sp>
        <p:nvSpPr>
          <p:cNvPr id="5" name="Footer Placeholder 4"/>
          <p:cNvSpPr>
            <a:spLocks noGrp="1"/>
          </p:cNvSpPr>
          <p:nvPr>
            <p:ph type="ftr" sz="quarter" idx="11"/>
          </p:nvPr>
        </p:nvSpPr>
        <p:spPr>
          <a:xfrm>
            <a:off x="4495801" y="6413348"/>
            <a:ext cx="2895599" cy="365125"/>
          </a:xfrm>
        </p:spPr>
        <p:txBody>
          <a:bodyPr/>
          <a:lstStyle>
            <a:lvl1pPr algn="l">
              <a:defRPr>
                <a:solidFill>
                  <a:schemeClr val="accent2">
                    <a:lumMod val="40000"/>
                    <a:lumOff val="60000"/>
                  </a:schemeClr>
                </a:solidFill>
              </a:defRPr>
            </a:lvl1pPr>
          </a:lstStyle>
          <a:p>
            <a:pPr>
              <a:defRPr/>
            </a:pPr>
            <a:endParaRPr lang="en-US" dirty="0">
              <a:solidFill>
                <a:srgbClr val="8DC63F">
                  <a:lumMod val="40000"/>
                  <a:lumOff val="60000"/>
                </a:srgbClr>
              </a:solidFill>
            </a:endParaRPr>
          </a:p>
        </p:txBody>
      </p:sp>
      <p:sp>
        <p:nvSpPr>
          <p:cNvPr id="6" name="Slide Number Placeholder 5"/>
          <p:cNvSpPr>
            <a:spLocks noGrp="1"/>
          </p:cNvSpPr>
          <p:nvPr>
            <p:ph type="sldNum" sz="quarter" idx="12"/>
          </p:nvPr>
        </p:nvSpPr>
        <p:spPr>
          <a:xfrm>
            <a:off x="8305800" y="6417770"/>
            <a:ext cx="381000" cy="365125"/>
          </a:xfrm>
        </p:spPr>
        <p:txBody>
          <a:bodyPr/>
          <a:lstStyle>
            <a:lvl1pPr>
              <a:defRPr>
                <a:solidFill>
                  <a:schemeClr val="accent2">
                    <a:lumMod val="40000"/>
                    <a:lumOff val="60000"/>
                  </a:schemeClr>
                </a:solidFill>
              </a:defRPr>
            </a:lvl1pPr>
          </a:lstStyle>
          <a:p>
            <a:pPr>
              <a:defRPr/>
            </a:pPr>
            <a:fld id="{DC139483-DDFA-6D4E-B2C9-05E02104EC66}" type="slidenum">
              <a:rPr lang="en-US" smtClean="0">
                <a:solidFill>
                  <a:srgbClr val="8DC63F">
                    <a:lumMod val="40000"/>
                    <a:lumOff val="60000"/>
                  </a:srgbClr>
                </a:solidFill>
              </a:rPr>
              <a:pPr>
                <a:defRPr/>
              </a:pPr>
              <a:t>‹#›</a:t>
            </a:fld>
            <a:endParaRPr lang="en-US" dirty="0">
              <a:solidFill>
                <a:srgbClr val="8DC63F">
                  <a:lumMod val="40000"/>
                  <a:lumOff val="60000"/>
                </a:srgbClr>
              </a:solidFill>
            </a:endParaRPr>
          </a:p>
        </p:txBody>
      </p:sp>
      <p:sp>
        <p:nvSpPr>
          <p:cNvPr id="8" name="Text Placeholder 7"/>
          <p:cNvSpPr>
            <a:spLocks noGrp="1"/>
          </p:cNvSpPr>
          <p:nvPr>
            <p:ph type="body" sz="quarter" idx="13" hasCustomPrompt="1"/>
          </p:nvPr>
        </p:nvSpPr>
        <p:spPr>
          <a:xfrm>
            <a:off x="304800" y="4476752"/>
            <a:ext cx="7467600" cy="1219200"/>
          </a:xfrm>
        </p:spPr>
        <p:txBody>
          <a:bodyPr/>
          <a:lstStyle>
            <a:lvl1pPr marL="0" indent="0">
              <a:buNone/>
              <a:defRPr sz="1800"/>
            </a:lvl1pPr>
          </a:lstStyle>
          <a:p>
            <a:pPr lvl="0"/>
            <a:r>
              <a:rPr lang="en-US" dirty="0" smtClean="0"/>
              <a:t>Click to edit Master Presenter style</a:t>
            </a:r>
          </a:p>
        </p:txBody>
      </p:sp>
    </p:spTree>
    <p:extLst>
      <p:ext uri="{BB962C8B-B14F-4D97-AF65-F5344CB8AC3E}">
        <p14:creationId xmlns:p14="http://schemas.microsoft.com/office/powerpoint/2010/main" val="28260287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1"/>
            <a:ext cx="8382000" cy="1470025"/>
          </a:xfrm>
        </p:spPr>
        <p:txBody>
          <a:bodyPr/>
          <a:lstStyle>
            <a:lvl1pPr algn="l">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974977"/>
            <a:ext cx="8382000" cy="129222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7467600" y="6417770"/>
            <a:ext cx="819386" cy="365125"/>
          </a:xfrm>
        </p:spPr>
        <p:txBody>
          <a:bodyPr/>
          <a:lstStyle>
            <a:lvl1pPr>
              <a:defRPr>
                <a:solidFill>
                  <a:schemeClr val="accent2">
                    <a:lumMod val="40000"/>
                    <a:lumOff val="60000"/>
                  </a:schemeClr>
                </a:solidFill>
              </a:defRPr>
            </a:lvl1pPr>
          </a:lstStyle>
          <a:p>
            <a:pPr>
              <a:defRPr/>
            </a:pPr>
            <a:fld id="{A0D1E8BB-DB0A-4FF9-9722-471101E62730}" type="datetime1">
              <a:rPr lang="en-US" smtClean="0">
                <a:solidFill>
                  <a:srgbClr val="8DC63F">
                    <a:lumMod val="40000"/>
                    <a:lumOff val="60000"/>
                  </a:srgbClr>
                </a:solidFill>
              </a:rPr>
              <a:pPr>
                <a:defRPr/>
              </a:pPr>
              <a:t>9/16/2017</a:t>
            </a:fld>
            <a:endParaRPr lang="en-US" dirty="0">
              <a:solidFill>
                <a:srgbClr val="8DC63F">
                  <a:lumMod val="40000"/>
                  <a:lumOff val="60000"/>
                </a:srgbClr>
              </a:solidFill>
            </a:endParaRPr>
          </a:p>
        </p:txBody>
      </p:sp>
      <p:sp>
        <p:nvSpPr>
          <p:cNvPr id="5" name="Footer Placeholder 4"/>
          <p:cNvSpPr>
            <a:spLocks noGrp="1"/>
          </p:cNvSpPr>
          <p:nvPr>
            <p:ph type="ftr" sz="quarter" idx="11"/>
          </p:nvPr>
        </p:nvSpPr>
        <p:spPr>
          <a:xfrm>
            <a:off x="4495801" y="6413348"/>
            <a:ext cx="2895599" cy="365125"/>
          </a:xfrm>
        </p:spPr>
        <p:txBody>
          <a:bodyPr/>
          <a:lstStyle>
            <a:lvl1pPr algn="l">
              <a:defRPr>
                <a:solidFill>
                  <a:schemeClr val="accent2">
                    <a:lumMod val="40000"/>
                    <a:lumOff val="60000"/>
                  </a:schemeClr>
                </a:solidFill>
              </a:defRPr>
            </a:lvl1pPr>
          </a:lstStyle>
          <a:p>
            <a:pPr>
              <a:defRPr/>
            </a:pPr>
            <a:endParaRPr lang="en-US" dirty="0">
              <a:solidFill>
                <a:srgbClr val="8DC63F">
                  <a:lumMod val="40000"/>
                  <a:lumOff val="60000"/>
                </a:srgbClr>
              </a:solidFill>
            </a:endParaRPr>
          </a:p>
        </p:txBody>
      </p:sp>
      <p:sp>
        <p:nvSpPr>
          <p:cNvPr id="6" name="Slide Number Placeholder 5"/>
          <p:cNvSpPr>
            <a:spLocks noGrp="1"/>
          </p:cNvSpPr>
          <p:nvPr>
            <p:ph type="sldNum" sz="quarter" idx="12"/>
          </p:nvPr>
        </p:nvSpPr>
        <p:spPr>
          <a:xfrm>
            <a:off x="8305800" y="6417770"/>
            <a:ext cx="381000" cy="365125"/>
          </a:xfrm>
        </p:spPr>
        <p:txBody>
          <a:bodyPr/>
          <a:lstStyle>
            <a:lvl1pPr>
              <a:defRPr>
                <a:solidFill>
                  <a:schemeClr val="accent2">
                    <a:lumMod val="40000"/>
                    <a:lumOff val="60000"/>
                  </a:schemeClr>
                </a:solidFill>
              </a:defRPr>
            </a:lvl1pPr>
          </a:lstStyle>
          <a:p>
            <a:pPr>
              <a:defRPr/>
            </a:pPr>
            <a:fld id="{DC139483-DDFA-6D4E-B2C9-05E02104EC66}" type="slidenum">
              <a:rPr lang="en-US" smtClean="0">
                <a:solidFill>
                  <a:srgbClr val="8DC63F">
                    <a:lumMod val="40000"/>
                    <a:lumOff val="60000"/>
                  </a:srgbClr>
                </a:solidFill>
              </a:rPr>
              <a:pPr>
                <a:defRPr/>
              </a:pPr>
              <a:t>‹#›</a:t>
            </a:fld>
            <a:endParaRPr lang="en-US" dirty="0">
              <a:solidFill>
                <a:srgbClr val="8DC63F">
                  <a:lumMod val="40000"/>
                  <a:lumOff val="60000"/>
                </a:srgbClr>
              </a:solidFill>
            </a:endParaRPr>
          </a:p>
        </p:txBody>
      </p:sp>
      <p:sp>
        <p:nvSpPr>
          <p:cNvPr id="8" name="Text Placeholder 7"/>
          <p:cNvSpPr>
            <a:spLocks noGrp="1"/>
          </p:cNvSpPr>
          <p:nvPr>
            <p:ph type="body" sz="quarter" idx="13" hasCustomPrompt="1"/>
          </p:nvPr>
        </p:nvSpPr>
        <p:spPr>
          <a:xfrm>
            <a:off x="304800" y="4476752"/>
            <a:ext cx="7467600" cy="1219200"/>
          </a:xfrm>
        </p:spPr>
        <p:txBody>
          <a:bodyPr/>
          <a:lstStyle>
            <a:lvl1pPr marL="0" indent="0">
              <a:buNone/>
              <a:defRPr sz="1800"/>
            </a:lvl1pPr>
          </a:lstStyle>
          <a:p>
            <a:pPr lvl="0"/>
            <a:r>
              <a:rPr lang="en-US" dirty="0" smtClean="0"/>
              <a:t>Click to edit Master Presenter style</a:t>
            </a:r>
          </a:p>
        </p:txBody>
      </p:sp>
    </p:spTree>
    <p:extLst>
      <p:ext uri="{BB962C8B-B14F-4D97-AF65-F5344CB8AC3E}">
        <p14:creationId xmlns:p14="http://schemas.microsoft.com/office/powerpoint/2010/main" val="15847254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Title and Content debrande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007269"/>
          </a:xfrm>
          <a:prstGeom prst="rect">
            <a:avLst/>
          </a:prstGeom>
        </p:spPr>
      </p:pic>
      <p:sp>
        <p:nvSpPr>
          <p:cNvPr id="15" name="Content Placeholder 14"/>
          <p:cNvSpPr>
            <a:spLocks noGrp="1"/>
          </p:cNvSpPr>
          <p:nvPr>
            <p:ph sz="quarter" idx="13"/>
          </p:nvPr>
        </p:nvSpPr>
        <p:spPr>
          <a:xfrm>
            <a:off x="374650" y="1234440"/>
            <a:ext cx="8375904" cy="5193792"/>
          </a:xfrm>
        </p:spPr>
        <p:txBody>
          <a:bodyPr/>
          <a:lstStyle>
            <a:lvl1pPr>
              <a:buClr>
                <a:srgbClr val="003366"/>
              </a:buClr>
              <a:defRPr lang="en-US" dirty="0" smtClean="0"/>
            </a:lvl1pPr>
            <a:lvl2pPr>
              <a:buClr>
                <a:srgbClr val="003366"/>
              </a:buClr>
              <a:defRPr lang="en-US" dirty="0" smtClean="0"/>
            </a:lvl2pPr>
            <a:lvl3pPr>
              <a:buClr>
                <a:srgbClr val="003366"/>
              </a:buClr>
              <a:defRPr lang="en-US" dirty="0" smtClean="0"/>
            </a:lvl3pPr>
            <a:lvl4pPr>
              <a:buClr>
                <a:srgbClr val="003366"/>
              </a:buClr>
              <a:defRPr lang="en-US" dirty="0" smtClean="0"/>
            </a:lvl4pPr>
            <a:lvl5pPr>
              <a:buClr>
                <a:srgbClr val="003366"/>
              </a:buClr>
              <a:defRPr lang="en-US" dirty="0" smtClean="0"/>
            </a:lvl5pPr>
            <a:lvl6pPr marL="1885950" indent="-171450">
              <a:buClr>
                <a:srgbClr val="003366"/>
              </a:buClr>
              <a:buFont typeface="Wingdings" charset="2"/>
              <a:buChar char="ü"/>
              <a:defRPr lang="en-US" dirty="0" smtClean="0"/>
            </a:lvl6pPr>
            <a:lvl7pPr>
              <a:defRPr lang="en-US" dirty="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7377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7565" y="1344704"/>
            <a:ext cx="4040188" cy="514257"/>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37565" y="1858962"/>
            <a:ext cx="4040188" cy="438943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6130" y="1344704"/>
            <a:ext cx="4041775" cy="514257"/>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6130" y="1858962"/>
            <a:ext cx="4041775" cy="438943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241300" y="152400"/>
            <a:ext cx="8674100" cy="838200"/>
          </a:xfrm>
          <a:prstGeom prst="rect">
            <a:avLst/>
          </a:prstGeom>
        </p:spPr>
        <p:txBody>
          <a:bodyPr vert="horz" lIns="91440" tIns="45720" rIns="91440" bIns="45720" rtlCol="0" anchor="ctr">
            <a:noAutofit/>
          </a:bodyPr>
          <a:lstStyle/>
          <a:p>
            <a:r>
              <a:rPr lang="en-US" dirty="0"/>
              <a:t>Click to edit Master title style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b="0" i="0">
                <a:latin typeface="+mj-lt"/>
              </a:defRPr>
            </a:lvl1pPr>
          </a:lstStyle>
          <a:p>
            <a:r>
              <a:rPr lang="en-US"/>
              <a:t>Click to edit Master title style</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
            <a:ext cx="9144000" cy="4445250"/>
          </a:xfrm>
          <a:prstGeom prst="rect">
            <a:avLst/>
          </a:prstGeom>
          <a:solidFill>
            <a:srgbClr val="006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srgbClr val="FFFFFF"/>
              </a:solidFill>
            </a:endParaRPr>
          </a:p>
        </p:txBody>
      </p:sp>
      <p:cxnSp>
        <p:nvCxnSpPr>
          <p:cNvPr id="8" name="Straight Connector 7"/>
          <p:cNvCxnSpPr/>
          <p:nvPr userDrawn="1"/>
        </p:nvCxnSpPr>
        <p:spPr>
          <a:xfrm>
            <a:off x="0" y="4445251"/>
            <a:ext cx="9144000" cy="0"/>
          </a:xfrm>
          <a:prstGeom prst="line">
            <a:avLst/>
          </a:prstGeom>
          <a:ln w="57150">
            <a:solidFill>
              <a:srgbClr val="FDC15A"/>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rcRect r="17079"/>
          <a:stretch/>
        </p:blipFill>
        <p:spPr>
          <a:xfrm>
            <a:off x="-9053" y="786891"/>
            <a:ext cx="9153054" cy="3276976"/>
          </a:xfrm>
          <a:prstGeom prst="rect">
            <a:avLst/>
          </a:prstGeom>
        </p:spPr>
      </p:pic>
      <p:sp>
        <p:nvSpPr>
          <p:cNvPr id="10" name="Rectangle 9"/>
          <p:cNvSpPr/>
          <p:nvPr userDrawn="1"/>
        </p:nvSpPr>
        <p:spPr>
          <a:xfrm>
            <a:off x="-9053" y="786891"/>
            <a:ext cx="9144000" cy="3276976"/>
          </a:xfrm>
          <a:prstGeom prst="rect">
            <a:avLst/>
          </a:prstGeom>
          <a:gradFill flip="none" rotWithShape="1">
            <a:gsLst>
              <a:gs pos="0">
                <a:schemeClr val="bg1"/>
              </a:gs>
              <a:gs pos="5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srgbClr val="FFFFFF"/>
              </a:solidFill>
            </a:endParaRPr>
          </a:p>
        </p:txBody>
      </p:sp>
      <p:cxnSp>
        <p:nvCxnSpPr>
          <p:cNvPr id="12" name="Straight Connector 11"/>
          <p:cNvCxnSpPr/>
          <p:nvPr userDrawn="1"/>
        </p:nvCxnSpPr>
        <p:spPr>
          <a:xfrm>
            <a:off x="-6231" y="786891"/>
            <a:ext cx="9153053"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31" y="4063867"/>
            <a:ext cx="9153053"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133163" y="4827680"/>
            <a:ext cx="5172637" cy="1165225"/>
          </a:xfrm>
        </p:spPr>
        <p:txBody>
          <a:bodyPr anchor="ctr">
            <a:noAutofit/>
          </a:bodyPr>
          <a:lstStyle>
            <a:lvl1pPr algn="l">
              <a:defRPr sz="2800" b="1">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133164" y="6019800"/>
            <a:ext cx="4942644" cy="838200"/>
          </a:xfrm>
        </p:spPr>
        <p:txBody>
          <a:bodyPr anchor="ctr">
            <a:no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258485"/>
            <a:ext cx="2590800" cy="1033478"/>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172554"/>
          </a:xfrm>
          <a:prstGeom prst="rect">
            <a:avLst/>
          </a:prstGeom>
          <a:solidFill>
            <a:srgbClr val="006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cxnSp>
        <p:nvCxnSpPr>
          <p:cNvPr id="8" name="Straight Connector 7"/>
          <p:cNvCxnSpPr/>
          <p:nvPr userDrawn="1"/>
        </p:nvCxnSpPr>
        <p:spPr>
          <a:xfrm>
            <a:off x="0" y="1160834"/>
            <a:ext cx="9144000" cy="0"/>
          </a:xfrm>
          <a:prstGeom prst="line">
            <a:avLst/>
          </a:prstGeom>
          <a:ln w="57150">
            <a:solidFill>
              <a:srgbClr val="FDC15A"/>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41300" y="152400"/>
            <a:ext cx="8674100" cy="8382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371600"/>
            <a:ext cx="8686800" cy="50292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3344" y="6483335"/>
            <a:ext cx="838200" cy="334360"/>
          </a:xfrm>
          <a:prstGeom prst="rect">
            <a:avLst/>
          </a:prstGeom>
        </p:spPr>
      </p:pic>
      <p:sp>
        <p:nvSpPr>
          <p:cNvPr id="4" name="TextBox 3"/>
          <p:cNvSpPr txBox="1"/>
          <p:nvPr userDrawn="1"/>
        </p:nvSpPr>
        <p:spPr>
          <a:xfrm>
            <a:off x="8907449" y="6637351"/>
            <a:ext cx="228600" cy="153888"/>
          </a:xfrm>
          <a:prstGeom prst="rect">
            <a:avLst/>
          </a:prstGeom>
          <a:noFill/>
        </p:spPr>
        <p:txBody>
          <a:bodyPr wrap="square" lIns="0" tIns="0" rIns="0" bIns="0" rtlCol="0">
            <a:spAutoFit/>
          </a:bodyPr>
          <a:lstStyle/>
          <a:p>
            <a:pPr algn="ctr" fontAlgn="auto">
              <a:spcBef>
                <a:spcPts val="0"/>
              </a:spcBef>
              <a:spcAft>
                <a:spcPts val="0"/>
              </a:spcAft>
            </a:pPr>
            <a:fld id="{F168DEA1-1CD6-4509-96A2-A73F8B37C079}" type="slidenum">
              <a:rPr lang="en-US" sz="1000" smtClean="0">
                <a:solidFill>
                  <a:srgbClr val="0066A4"/>
                </a:solidFill>
                <a:latin typeface="Arial"/>
                <a:ea typeface=""/>
              </a:rPr>
              <a:pPr algn="ctr" fontAlgn="auto">
                <a:spcBef>
                  <a:spcPts val="0"/>
                </a:spcBef>
                <a:spcAft>
                  <a:spcPts val="0"/>
                </a:spcAft>
              </a:pPr>
              <a:t>‹#›</a:t>
            </a:fld>
            <a:endParaRPr lang="en-US" sz="1000" dirty="0">
              <a:solidFill>
                <a:srgbClr val="0066A4"/>
              </a:solidFill>
              <a:latin typeface="Arial"/>
              <a:ea typeface=""/>
            </a:endParaRPr>
          </a:p>
        </p:txBody>
      </p:sp>
    </p:spTree>
    <p:extLst>
      <p:ext uri="{BB962C8B-B14F-4D97-AF65-F5344CB8AC3E}">
        <p14:creationId xmlns:p14="http://schemas.microsoft.com/office/powerpoint/2010/main" val="80768853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sldNum="0" hdr="0" ftr="0" dt="0"/>
  <p:txStyles>
    <p:titleStyle>
      <a:lvl1pPr algn="l" defTabSz="914400" rtl="0" eaLnBrk="1" latinLnBrk="0" hangingPunct="1">
        <a:spcBef>
          <a:spcPct val="0"/>
        </a:spcBef>
        <a:buNone/>
        <a:defRPr sz="2400" b="1" kern="1200">
          <a:solidFill>
            <a:schemeClr val="bg1"/>
          </a:solidFill>
          <a:latin typeface="+mj-lt"/>
          <a:ea typeface="+mj-ea"/>
          <a:cs typeface="+mj-cs"/>
        </a:defRPr>
      </a:lvl1pPr>
    </p:titleStyle>
    <p:bodyStyle>
      <a:lvl1pPr marL="233363" indent="-233363" algn="l" defTabSz="914400" rtl="0" eaLnBrk="1" latinLnBrk="0" hangingPunct="1">
        <a:spcBef>
          <a:spcPts val="1800"/>
        </a:spcBef>
        <a:buClr>
          <a:schemeClr val="bg2"/>
        </a:buClr>
        <a:buFont typeface="Wingdings" panose="05000000000000000000" pitchFamily="2" charset="2"/>
        <a:buChar char="§"/>
        <a:defRPr sz="2000" kern="1200">
          <a:solidFill>
            <a:schemeClr val="tx1"/>
          </a:solidFill>
          <a:latin typeface="+mn-lt"/>
          <a:ea typeface="+mn-ea"/>
          <a:cs typeface="+mn-cs"/>
        </a:defRPr>
      </a:lvl1pPr>
      <a:lvl2pPr marL="690563" indent="-233363"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bg2"/>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172554"/>
          </a:xfrm>
          <a:prstGeom prst="rect">
            <a:avLst/>
          </a:prstGeom>
          <a:solidFill>
            <a:srgbClr val="006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dirty="0">
              <a:solidFill>
                <a:srgbClr val="FFFFFF"/>
              </a:solidFill>
            </a:endParaRPr>
          </a:p>
        </p:txBody>
      </p:sp>
      <p:cxnSp>
        <p:nvCxnSpPr>
          <p:cNvPr id="8" name="Straight Connector 7"/>
          <p:cNvCxnSpPr/>
          <p:nvPr/>
        </p:nvCxnSpPr>
        <p:spPr>
          <a:xfrm>
            <a:off x="0" y="1160834"/>
            <a:ext cx="9144000" cy="0"/>
          </a:xfrm>
          <a:prstGeom prst="line">
            <a:avLst/>
          </a:prstGeom>
          <a:ln w="57150">
            <a:solidFill>
              <a:srgbClr val="FDC15A"/>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41300" y="152400"/>
            <a:ext cx="8674100" cy="8382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28600" y="1371600"/>
            <a:ext cx="8686800" cy="50292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3344" y="6483335"/>
            <a:ext cx="838200" cy="334360"/>
          </a:xfrm>
          <a:prstGeom prst="rect">
            <a:avLst/>
          </a:prstGeom>
        </p:spPr>
      </p:pic>
      <p:sp>
        <p:nvSpPr>
          <p:cNvPr id="5" name="TextBox 4"/>
          <p:cNvSpPr txBox="1"/>
          <p:nvPr userDrawn="1"/>
        </p:nvSpPr>
        <p:spPr>
          <a:xfrm>
            <a:off x="8787581" y="6596820"/>
            <a:ext cx="341760" cy="246221"/>
          </a:xfrm>
          <a:prstGeom prst="rect">
            <a:avLst/>
          </a:prstGeom>
          <a:noFill/>
        </p:spPr>
        <p:txBody>
          <a:bodyPr wrap="none" rtlCol="0">
            <a:spAutoFit/>
          </a:bodyPr>
          <a:lstStyle/>
          <a:p>
            <a:pPr fontAlgn="auto">
              <a:spcBef>
                <a:spcPts val="0"/>
              </a:spcBef>
              <a:spcAft>
                <a:spcPts val="0"/>
              </a:spcAft>
            </a:pPr>
            <a:fld id="{487D6008-556F-48DB-8FDC-BC9C481D1BB1}" type="slidenum">
              <a:rPr lang="en-US" sz="1000" smtClean="0">
                <a:solidFill>
                  <a:srgbClr val="0066A4"/>
                </a:solidFill>
                <a:latin typeface="Arial"/>
                <a:ea typeface=""/>
              </a:rPr>
              <a:pPr fontAlgn="auto">
                <a:spcBef>
                  <a:spcPts val="0"/>
                </a:spcBef>
                <a:spcAft>
                  <a:spcPts val="0"/>
                </a:spcAft>
              </a:pPr>
              <a:t>‹#›</a:t>
            </a:fld>
            <a:endParaRPr lang="en-US" sz="1000" dirty="0">
              <a:solidFill>
                <a:srgbClr val="0066A4"/>
              </a:solidFill>
              <a:latin typeface="Arial"/>
              <a:ea typeface=""/>
            </a:endParaRPr>
          </a:p>
        </p:txBody>
      </p:sp>
      <p:sp>
        <p:nvSpPr>
          <p:cNvPr id="6" name="TextBox 5"/>
          <p:cNvSpPr txBox="1"/>
          <p:nvPr userDrawn="1"/>
        </p:nvSpPr>
        <p:spPr>
          <a:xfrm>
            <a:off x="4001972" y="6611779"/>
            <a:ext cx="1140056" cy="246221"/>
          </a:xfrm>
          <a:prstGeom prst="rect">
            <a:avLst/>
          </a:prstGeom>
          <a:noFill/>
        </p:spPr>
        <p:txBody>
          <a:bodyPr wrap="none" rtlCol="0">
            <a:spAutoFit/>
          </a:bodyPr>
          <a:lstStyle/>
          <a:p>
            <a:pPr fontAlgn="auto">
              <a:spcBef>
                <a:spcPts val="0"/>
              </a:spcBef>
              <a:spcAft>
                <a:spcPts val="0"/>
              </a:spcAft>
            </a:pPr>
            <a:r>
              <a:rPr lang="en-US" sz="1000" b="1" dirty="0">
                <a:solidFill>
                  <a:srgbClr val="FF0000"/>
                </a:solidFill>
                <a:latin typeface="Arial"/>
                <a:ea typeface=""/>
              </a:rPr>
              <a:t>CONFIDENTIAL</a:t>
            </a:r>
          </a:p>
        </p:txBody>
      </p:sp>
    </p:spTree>
    <p:extLst>
      <p:ext uri="{BB962C8B-B14F-4D97-AF65-F5344CB8AC3E}">
        <p14:creationId xmlns:p14="http://schemas.microsoft.com/office/powerpoint/2010/main" val="14711660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sldNum="0" hdr="0" ftr="0" dt="0"/>
  <p:txStyles>
    <p:titleStyle>
      <a:lvl1pPr algn="l" defTabSz="914400" rtl="0" eaLnBrk="1" latinLnBrk="0" hangingPunct="1">
        <a:spcBef>
          <a:spcPct val="0"/>
        </a:spcBef>
        <a:buNone/>
        <a:defRPr sz="2400" b="1" kern="1200">
          <a:solidFill>
            <a:schemeClr val="bg1"/>
          </a:solidFill>
          <a:latin typeface="+mj-lt"/>
          <a:ea typeface="+mj-ea"/>
          <a:cs typeface="+mj-cs"/>
        </a:defRPr>
      </a:lvl1pPr>
    </p:titleStyle>
    <p:bodyStyle>
      <a:lvl1pPr marL="233363" indent="-233363" algn="l" defTabSz="914400" rtl="0" eaLnBrk="1" latinLnBrk="0" hangingPunct="1">
        <a:spcBef>
          <a:spcPts val="1800"/>
        </a:spcBef>
        <a:buClr>
          <a:schemeClr val="bg2"/>
        </a:buClr>
        <a:buFont typeface="Wingdings" panose="05000000000000000000" pitchFamily="2" charset="2"/>
        <a:buChar char="§"/>
        <a:defRPr sz="2000" kern="1200">
          <a:solidFill>
            <a:schemeClr val="tx1"/>
          </a:solidFill>
          <a:latin typeface="+mn-lt"/>
          <a:ea typeface="+mn-ea"/>
          <a:cs typeface="+mn-cs"/>
        </a:defRPr>
      </a:lvl1pPr>
      <a:lvl2pPr marL="690563" indent="-233363"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bg2"/>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000000"/>
            </a:gs>
          </a:gsLst>
          <a:path path="rect">
            <a:fillToRect r="100000" b="100000"/>
          </a:path>
        </a:gradFill>
        <a:effectLst/>
      </p:bgPr>
    </p:bg>
    <p:spTree>
      <p:nvGrpSpPr>
        <p:cNvPr id="1" name=""/>
        <p:cNvGrpSpPr/>
        <p:nvPr/>
      </p:nvGrpSpPr>
      <p:grpSpPr>
        <a:xfrm>
          <a:off x="0" y="0"/>
          <a:ext cx="0" cy="0"/>
          <a:chOff x="0" y="0"/>
          <a:chExt cx="0" cy="0"/>
        </a:xfrm>
      </p:grpSpPr>
      <p:pic>
        <p:nvPicPr>
          <p:cNvPr id="4098" name="Picture 2" descr="starburst"/>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body" idx="1"/>
          </p:nvPr>
        </p:nvSpPr>
        <p:spPr bwMode="auto">
          <a:xfrm>
            <a:off x="257175" y="1511300"/>
            <a:ext cx="8609013" cy="42418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4100" name="Rectangle 4"/>
          <p:cNvSpPr>
            <a:spLocks noGrp="1" noChangeArrowheads="1"/>
          </p:cNvSpPr>
          <p:nvPr>
            <p:ph type="title"/>
          </p:nvPr>
        </p:nvSpPr>
        <p:spPr bwMode="auto">
          <a:xfrm>
            <a:off x="234950" y="158750"/>
            <a:ext cx="862488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5957" name="Rectangle 5"/>
          <p:cNvSpPr>
            <a:spLocks noChangeArrowheads="1"/>
          </p:cNvSpPr>
          <p:nvPr/>
        </p:nvSpPr>
        <p:spPr bwMode="auto">
          <a:xfrm rot="10800000">
            <a:off x="234950" y="1309688"/>
            <a:ext cx="8693150" cy="47625"/>
          </a:xfrm>
          <a:prstGeom prst="rect">
            <a:avLst/>
          </a:prstGeom>
          <a:gradFill rotWithShape="1">
            <a:gsLst>
              <a:gs pos="0">
                <a:schemeClr val="bg1">
                  <a:alpha val="35001"/>
                </a:schemeClr>
              </a:gs>
              <a:gs pos="100000">
                <a:srgbClr val="33CCFF"/>
              </a:gs>
            </a:gsLst>
            <a:lin ang="0" scaled="1"/>
          </a:gradFill>
          <a:ln w="9525">
            <a:noFill/>
            <a:miter lim="800000"/>
            <a:headEnd/>
            <a:tailEnd/>
          </a:ln>
          <a:effectLst/>
        </p:spPr>
        <p:txBody>
          <a:bodyPr wrap="none" lIns="90488" tIns="44450" rIns="90488" bIns="44450" anchor="ctr"/>
          <a:lstStyle/>
          <a:p>
            <a:pPr algn="ctr">
              <a:defRPr/>
            </a:pPr>
            <a:endParaRPr lang="en-US" sz="1600">
              <a:solidFill>
                <a:srgbClr val="FFFFFF"/>
              </a:solidFill>
              <a:ea typeface="+mn-ea"/>
            </a:endParaRPr>
          </a:p>
        </p:txBody>
      </p:sp>
      <p:sp>
        <p:nvSpPr>
          <p:cNvPr id="125958" name="Text Box 6"/>
          <p:cNvSpPr txBox="1">
            <a:spLocks noChangeArrowheads="1"/>
          </p:cNvSpPr>
          <p:nvPr/>
        </p:nvSpPr>
        <p:spPr bwMode="auto">
          <a:xfrm>
            <a:off x="5794375" y="28575"/>
            <a:ext cx="3281363" cy="214313"/>
          </a:xfrm>
          <a:prstGeom prst="rect">
            <a:avLst/>
          </a:prstGeom>
          <a:noFill/>
          <a:ln w="12700">
            <a:noFill/>
            <a:miter lim="800000"/>
            <a:headEnd type="none" w="sm" len="sm"/>
            <a:tailEnd type="none" w="sm" len="sm"/>
          </a:ln>
          <a:effectLst/>
        </p:spPr>
        <p:txBody>
          <a:bodyPr>
            <a:spAutoFit/>
          </a:bodyPr>
          <a:lstStyle/>
          <a:p>
            <a:pPr algn="r" eaLnBrk="0" hangingPunct="0">
              <a:defRPr/>
            </a:pPr>
            <a:endParaRPr lang="en-US" sz="800">
              <a:solidFill>
                <a:srgbClr val="FFFFFF"/>
              </a:solidFill>
              <a:ea typeface="ＭＳ Ｐゴシック" charset="-128"/>
            </a:endParaRPr>
          </a:p>
        </p:txBody>
      </p:sp>
    </p:spTree>
    <p:extLst>
      <p:ext uri="{BB962C8B-B14F-4D97-AF65-F5344CB8AC3E}">
        <p14:creationId xmlns:p14="http://schemas.microsoft.com/office/powerpoint/2010/main" val="300071747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sldNum="0" hdr="0" ftr="0" dt="0"/>
  <p:txStyles>
    <p:titleStyle>
      <a:lvl1pPr algn="ctr" rtl="0" eaLnBrk="0" fontAlgn="base" hangingPunct="0">
        <a:lnSpc>
          <a:spcPct val="90000"/>
        </a:lnSpc>
        <a:spcBef>
          <a:spcPct val="0"/>
        </a:spcBef>
        <a:spcAft>
          <a:spcPct val="0"/>
        </a:spcAft>
        <a:defRPr sz="3400" b="1">
          <a:solidFill>
            <a:srgbClr val="FFCC66"/>
          </a:solidFill>
          <a:latin typeface="+mj-lt"/>
          <a:ea typeface="+mj-ea"/>
          <a:cs typeface="+mj-cs"/>
        </a:defRPr>
      </a:lvl1pPr>
      <a:lvl2pPr algn="ctr" rtl="0" eaLnBrk="0" fontAlgn="base" hangingPunct="0">
        <a:lnSpc>
          <a:spcPct val="90000"/>
        </a:lnSpc>
        <a:spcBef>
          <a:spcPct val="0"/>
        </a:spcBef>
        <a:spcAft>
          <a:spcPct val="0"/>
        </a:spcAft>
        <a:defRPr sz="3400" b="1">
          <a:solidFill>
            <a:srgbClr val="FFCC66"/>
          </a:solidFill>
          <a:latin typeface="Arial" charset="0"/>
          <a:cs typeface="Arial" charset="0"/>
        </a:defRPr>
      </a:lvl2pPr>
      <a:lvl3pPr algn="ctr" rtl="0" eaLnBrk="0" fontAlgn="base" hangingPunct="0">
        <a:lnSpc>
          <a:spcPct val="90000"/>
        </a:lnSpc>
        <a:spcBef>
          <a:spcPct val="0"/>
        </a:spcBef>
        <a:spcAft>
          <a:spcPct val="0"/>
        </a:spcAft>
        <a:defRPr sz="3400" b="1">
          <a:solidFill>
            <a:srgbClr val="FFCC66"/>
          </a:solidFill>
          <a:latin typeface="Arial" charset="0"/>
          <a:cs typeface="Arial" charset="0"/>
        </a:defRPr>
      </a:lvl3pPr>
      <a:lvl4pPr algn="ctr" rtl="0" eaLnBrk="0" fontAlgn="base" hangingPunct="0">
        <a:lnSpc>
          <a:spcPct val="90000"/>
        </a:lnSpc>
        <a:spcBef>
          <a:spcPct val="0"/>
        </a:spcBef>
        <a:spcAft>
          <a:spcPct val="0"/>
        </a:spcAft>
        <a:defRPr sz="3400" b="1">
          <a:solidFill>
            <a:srgbClr val="FFCC66"/>
          </a:solidFill>
          <a:latin typeface="Arial" charset="0"/>
          <a:cs typeface="Arial" charset="0"/>
        </a:defRPr>
      </a:lvl4pPr>
      <a:lvl5pPr algn="ctr" rtl="0" eaLnBrk="0" fontAlgn="base" hangingPunct="0">
        <a:lnSpc>
          <a:spcPct val="90000"/>
        </a:lnSpc>
        <a:spcBef>
          <a:spcPct val="0"/>
        </a:spcBef>
        <a:spcAft>
          <a:spcPct val="0"/>
        </a:spcAft>
        <a:defRPr sz="3400" b="1">
          <a:solidFill>
            <a:srgbClr val="FFCC66"/>
          </a:solidFill>
          <a:latin typeface="Arial" charset="0"/>
          <a:cs typeface="Arial" charset="0"/>
        </a:defRPr>
      </a:lvl5pPr>
      <a:lvl6pPr marL="457200" algn="ctr" rtl="0" fontAlgn="base">
        <a:lnSpc>
          <a:spcPct val="90000"/>
        </a:lnSpc>
        <a:spcBef>
          <a:spcPct val="0"/>
        </a:spcBef>
        <a:spcAft>
          <a:spcPct val="0"/>
        </a:spcAft>
        <a:defRPr sz="3400" b="1">
          <a:solidFill>
            <a:srgbClr val="FFCC66"/>
          </a:solidFill>
          <a:latin typeface="Arial" charset="0"/>
          <a:cs typeface="Arial" charset="0"/>
        </a:defRPr>
      </a:lvl6pPr>
      <a:lvl7pPr marL="914400" algn="ctr" rtl="0" fontAlgn="base">
        <a:lnSpc>
          <a:spcPct val="90000"/>
        </a:lnSpc>
        <a:spcBef>
          <a:spcPct val="0"/>
        </a:spcBef>
        <a:spcAft>
          <a:spcPct val="0"/>
        </a:spcAft>
        <a:defRPr sz="3400" b="1">
          <a:solidFill>
            <a:srgbClr val="FFCC66"/>
          </a:solidFill>
          <a:latin typeface="Arial" charset="0"/>
          <a:cs typeface="Arial" charset="0"/>
        </a:defRPr>
      </a:lvl7pPr>
      <a:lvl8pPr marL="1371600" algn="ctr" rtl="0" fontAlgn="base">
        <a:lnSpc>
          <a:spcPct val="90000"/>
        </a:lnSpc>
        <a:spcBef>
          <a:spcPct val="0"/>
        </a:spcBef>
        <a:spcAft>
          <a:spcPct val="0"/>
        </a:spcAft>
        <a:defRPr sz="3400" b="1">
          <a:solidFill>
            <a:srgbClr val="FFCC66"/>
          </a:solidFill>
          <a:latin typeface="Arial" charset="0"/>
          <a:cs typeface="Arial" charset="0"/>
        </a:defRPr>
      </a:lvl8pPr>
      <a:lvl9pPr marL="1828800" algn="ctr" rtl="0" fontAlgn="base">
        <a:lnSpc>
          <a:spcPct val="90000"/>
        </a:lnSpc>
        <a:spcBef>
          <a:spcPct val="0"/>
        </a:spcBef>
        <a:spcAft>
          <a:spcPct val="0"/>
        </a:spcAft>
        <a:defRPr sz="3400" b="1">
          <a:solidFill>
            <a:srgbClr val="FFCC66"/>
          </a:solidFill>
          <a:latin typeface="Arial" charset="0"/>
          <a:cs typeface="Arial" charset="0"/>
        </a:defRPr>
      </a:lvl9pPr>
    </p:titleStyle>
    <p:bodyStyle>
      <a:lvl1pPr marL="280988" indent="-280988" algn="l" rtl="0" eaLnBrk="0" fontAlgn="base" hangingPunct="0">
        <a:spcBef>
          <a:spcPts val="1400"/>
        </a:spcBef>
        <a:spcAft>
          <a:spcPct val="0"/>
        </a:spcAft>
        <a:buClr>
          <a:srgbClr val="33CCFF"/>
        </a:buClr>
        <a:buFont typeface="Symbol" pitchFamily="18" charset="2"/>
        <a:buChar char="·"/>
        <a:defRPr sz="2800">
          <a:solidFill>
            <a:schemeClr val="tx1"/>
          </a:solidFill>
          <a:latin typeface="+mn-lt"/>
          <a:ea typeface="+mn-ea"/>
          <a:cs typeface="+mn-cs"/>
        </a:defRPr>
      </a:lvl1pPr>
      <a:lvl2pPr marL="742950" indent="-347663" algn="l" rtl="0" eaLnBrk="0" fontAlgn="base" hangingPunct="0">
        <a:spcBef>
          <a:spcPts val="200"/>
        </a:spcBef>
        <a:spcAft>
          <a:spcPts val="200"/>
        </a:spcAft>
        <a:buClr>
          <a:srgbClr val="FFFF00"/>
        </a:buClr>
        <a:buChar char="–"/>
        <a:defRPr sz="2400">
          <a:solidFill>
            <a:schemeClr val="tx1"/>
          </a:solidFill>
          <a:latin typeface="+mn-lt"/>
          <a:cs typeface="+mn-cs"/>
        </a:defRPr>
      </a:lvl2pPr>
      <a:lvl3pPr marL="1203325" indent="-290513" algn="l" rtl="0" eaLnBrk="0" fontAlgn="base" hangingPunct="0">
        <a:spcBef>
          <a:spcPts val="200"/>
        </a:spcBef>
        <a:spcAft>
          <a:spcPts val="200"/>
        </a:spcAft>
        <a:buClr>
          <a:schemeClr val="tx1"/>
        </a:buClr>
        <a:buFont typeface="Symbol" pitchFamily="18" charset="2"/>
        <a:buChar char="·"/>
        <a:defRPr sz="2200">
          <a:solidFill>
            <a:schemeClr val="tx1"/>
          </a:solidFill>
          <a:latin typeface="+mn-lt"/>
          <a:cs typeface="+mn-cs"/>
        </a:defRPr>
      </a:lvl3pPr>
      <a:lvl4pPr marL="1600200" indent="-228600" algn="l" rtl="0" eaLnBrk="0" fontAlgn="base" hangingPunct="0">
        <a:spcBef>
          <a:spcPts val="200"/>
        </a:spcBef>
        <a:spcAft>
          <a:spcPts val="200"/>
        </a:spcAft>
        <a:buClr>
          <a:schemeClr val="tx1"/>
        </a:buClr>
        <a:buFont typeface="Symbol" pitchFamily="18" charset="2"/>
        <a:buChar char="·"/>
        <a:defRPr sz="2200">
          <a:solidFill>
            <a:schemeClr val="tx1"/>
          </a:solidFill>
          <a:latin typeface="+mn-lt"/>
          <a:cs typeface="+mn-cs"/>
        </a:defRPr>
      </a:lvl4pPr>
      <a:lvl5pPr marL="2057400" indent="-228600" algn="l" rtl="0" eaLnBrk="0" fontAlgn="base" hangingPunct="0">
        <a:spcBef>
          <a:spcPct val="15000"/>
        </a:spcBef>
        <a:spcAft>
          <a:spcPct val="15000"/>
        </a:spcAft>
        <a:buClr>
          <a:schemeClr val="accent1"/>
        </a:buClr>
        <a:buFont typeface="Wingdings 2" pitchFamily="18" charset="2"/>
        <a:buChar char="¡"/>
        <a:defRPr sz="2000" b="1">
          <a:solidFill>
            <a:schemeClr val="tx1"/>
          </a:solidFill>
          <a:latin typeface="+mn-lt"/>
          <a:cs typeface="+mn-cs"/>
        </a:defRPr>
      </a:lvl5pPr>
      <a:lvl6pPr marL="2514600" indent="-228600" algn="l" rtl="0" fontAlgn="base">
        <a:spcBef>
          <a:spcPct val="15000"/>
        </a:spcBef>
        <a:spcAft>
          <a:spcPct val="15000"/>
        </a:spcAft>
        <a:buClr>
          <a:schemeClr val="accent1"/>
        </a:buClr>
        <a:buFont typeface="Wingdings 2" pitchFamily="18" charset="2"/>
        <a:buChar char="¡"/>
        <a:defRPr sz="2000" b="1">
          <a:solidFill>
            <a:schemeClr val="tx1"/>
          </a:solidFill>
          <a:latin typeface="+mn-lt"/>
          <a:cs typeface="+mn-cs"/>
        </a:defRPr>
      </a:lvl6pPr>
      <a:lvl7pPr marL="2971800" indent="-228600" algn="l" rtl="0" fontAlgn="base">
        <a:spcBef>
          <a:spcPct val="15000"/>
        </a:spcBef>
        <a:spcAft>
          <a:spcPct val="15000"/>
        </a:spcAft>
        <a:buClr>
          <a:schemeClr val="accent1"/>
        </a:buClr>
        <a:buFont typeface="Wingdings 2" pitchFamily="18" charset="2"/>
        <a:buChar char="¡"/>
        <a:defRPr sz="2000" b="1">
          <a:solidFill>
            <a:schemeClr val="tx1"/>
          </a:solidFill>
          <a:latin typeface="+mn-lt"/>
          <a:cs typeface="+mn-cs"/>
        </a:defRPr>
      </a:lvl7pPr>
      <a:lvl8pPr marL="3429000" indent="-228600" algn="l" rtl="0" fontAlgn="base">
        <a:spcBef>
          <a:spcPct val="15000"/>
        </a:spcBef>
        <a:spcAft>
          <a:spcPct val="15000"/>
        </a:spcAft>
        <a:buClr>
          <a:schemeClr val="accent1"/>
        </a:buClr>
        <a:buFont typeface="Wingdings 2" pitchFamily="18" charset="2"/>
        <a:buChar char="¡"/>
        <a:defRPr sz="2000" b="1">
          <a:solidFill>
            <a:schemeClr val="tx1"/>
          </a:solidFill>
          <a:latin typeface="+mn-lt"/>
          <a:cs typeface="+mn-cs"/>
        </a:defRPr>
      </a:lvl8pPr>
      <a:lvl9pPr marL="3886200" indent="-228600" algn="l" rtl="0" fontAlgn="base">
        <a:spcBef>
          <a:spcPct val="15000"/>
        </a:spcBef>
        <a:spcAft>
          <a:spcPct val="15000"/>
        </a:spcAft>
        <a:buClr>
          <a:schemeClr val="accent1"/>
        </a:buClr>
        <a:buFont typeface="Wingdings 2" pitchFamily="18" charset="2"/>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CEB5193-A36A-4639-AE35-00D523669AB4}" type="datetime1">
              <a:rPr lang="en-US" smtClean="0">
                <a:solidFill>
                  <a:prstClr val="black">
                    <a:tint val="75000"/>
                  </a:prstClr>
                </a:solidFill>
                <a:ea typeface="+mn-ea"/>
              </a:rPr>
              <a:t>9/16/2017</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800589-9A88-4AC9-84BA-545CCC821610}"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153036025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729" r:id="rId13"/>
    <p:sldLayoutId id="2147483740" r:id="rId1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CEB5193-A36A-4639-AE35-00D523669AB4}" type="datetime1">
              <a:rPr lang="en-US" smtClean="0">
                <a:solidFill>
                  <a:prstClr val="black">
                    <a:tint val="75000"/>
                  </a:prstClr>
                </a:solidFill>
              </a:rPr>
              <a:pPr>
                <a:defRPr/>
              </a:pPr>
              <a:t>9/16/2017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800589-9A88-4AC9-84BA-545CCC8216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728432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2.xml"/><Relationship Id="rId1" Type="http://schemas.openxmlformats.org/officeDocument/2006/relationships/themeOverride" Target="../theme/themeOverride3.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hyperlink" Target="http://www.cellsignal.com/"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3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tiff"/><Relationship Id="rId5" Type="http://schemas.openxmlformats.org/officeDocument/2006/relationships/image" Target="../media/image47.jpeg"/><Relationship Id="rId4" Type="http://schemas.openxmlformats.org/officeDocument/2006/relationships/image" Target="../media/image46.tif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49.tiff"/></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6.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6.xml"/><Relationship Id="rId1" Type="http://schemas.openxmlformats.org/officeDocument/2006/relationships/themeOverride" Target="../theme/themeOverride5.xml"/><Relationship Id="rId6" Type="http://schemas.openxmlformats.org/officeDocument/2006/relationships/image" Target="../media/image50.png"/><Relationship Id="rId5" Type="http://schemas.openxmlformats.org/officeDocument/2006/relationships/image" Target="../media/image20.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mlDrawing" Target="../drawings/vmlDrawing1.vml"/><Relationship Id="rId1" Type="http://schemas.openxmlformats.org/officeDocument/2006/relationships/themeOverride" Target="../theme/themeOverride6.xml"/><Relationship Id="rId6" Type="http://schemas.openxmlformats.org/officeDocument/2006/relationships/image" Target="../media/image51.emf"/><Relationship Id="rId5" Type="http://schemas.openxmlformats.org/officeDocument/2006/relationships/oleObject" Target="../embeddings/oleObject1.bin"/><Relationship Id="rId4"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image" Target="../media/image53.tif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hyperlink" Target="mailto:walkertr@ohsu.edu"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2.xml"/><Relationship Id="rId1" Type="http://schemas.openxmlformats.org/officeDocument/2006/relationships/themeOverride" Target="../theme/themeOverride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9983"/>
            <a:ext cx="8674100" cy="838200"/>
          </a:xfrm>
        </p:spPr>
        <p:txBody>
          <a:bodyPr/>
          <a:lstStyle/>
          <a:p>
            <a:pPr algn="ctr"/>
            <a:r>
              <a:rPr lang="en-US" sz="3600" dirty="0" smtClean="0">
                <a:solidFill>
                  <a:schemeClr val="tx1"/>
                </a:solidFill>
              </a:rPr>
              <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
            </a:r>
            <a:br>
              <a:rPr lang="en-US" sz="3600" dirty="0" smtClean="0">
                <a:solidFill>
                  <a:schemeClr val="tx1"/>
                </a:solidFill>
              </a:rPr>
            </a:br>
            <a:r>
              <a:rPr lang="en-US" sz="3600" dirty="0">
                <a:solidFill>
                  <a:schemeClr val="tx1"/>
                </a:solidFill>
              </a:rPr>
              <a:t>Treatment of </a:t>
            </a:r>
            <a:r>
              <a:rPr lang="en-US" sz="3600" dirty="0" err="1" smtClean="0">
                <a:solidFill>
                  <a:schemeClr val="tx1"/>
                </a:solidFill>
              </a:rPr>
              <a:t>Imatinib</a:t>
            </a:r>
            <a:r>
              <a:rPr lang="en-US" sz="3600" dirty="0" smtClean="0">
                <a:solidFill>
                  <a:schemeClr val="tx1"/>
                </a:solidFill>
              </a:rPr>
              <a:t>-resistant GIST</a:t>
            </a:r>
            <a:r>
              <a:rPr lang="en-US" sz="3600" dirty="0">
                <a:solidFill>
                  <a:schemeClr val="tx1"/>
                </a:solidFill>
              </a:rPr>
              <a:t>:  </a:t>
            </a:r>
            <a:br>
              <a:rPr lang="en-US" sz="3600" dirty="0">
                <a:solidFill>
                  <a:schemeClr val="tx1"/>
                </a:solidFill>
              </a:rPr>
            </a:br>
            <a:r>
              <a:rPr lang="en-US" sz="3600" dirty="0">
                <a:solidFill>
                  <a:schemeClr val="tx1"/>
                </a:solidFill>
              </a:rPr>
              <a:t>The Next Generation</a:t>
            </a:r>
            <a:br>
              <a:rPr lang="en-US" sz="3600" dirty="0">
                <a:solidFill>
                  <a:schemeClr val="tx1"/>
                </a:solidFill>
              </a:rPr>
            </a:br>
            <a:r>
              <a:rPr lang="en-US" sz="3600" dirty="0" smtClean="0">
                <a:solidFill>
                  <a:schemeClr val="tx1"/>
                </a:solidFill>
              </a:rPr>
              <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
            </a:r>
            <a:br>
              <a:rPr lang="en-US" sz="3600" dirty="0" smtClean="0">
                <a:solidFill>
                  <a:schemeClr val="tx1"/>
                </a:solidFill>
              </a:rPr>
            </a:br>
            <a:endParaRPr lang="en-US" sz="3600" dirty="0">
              <a:solidFill>
                <a:schemeClr val="tx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14178"/>
          <a:stretch/>
        </p:blipFill>
        <p:spPr>
          <a:xfrm>
            <a:off x="1979613" y="1249469"/>
            <a:ext cx="5019675" cy="421581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9250" y="1198084"/>
            <a:ext cx="3200400" cy="4267200"/>
          </a:xfrm>
          <a:prstGeom prst="rect">
            <a:avLst/>
          </a:prstGeom>
        </p:spPr>
      </p:pic>
      <p:sp>
        <p:nvSpPr>
          <p:cNvPr id="6" name="TextBox 5"/>
          <p:cNvSpPr txBox="1"/>
          <p:nvPr/>
        </p:nvSpPr>
        <p:spPr>
          <a:xfrm>
            <a:off x="2352487" y="5645227"/>
            <a:ext cx="4273927" cy="1569660"/>
          </a:xfrm>
          <a:prstGeom prst="rect">
            <a:avLst/>
          </a:prstGeom>
          <a:noFill/>
        </p:spPr>
        <p:txBody>
          <a:bodyPr wrap="none" rtlCol="0">
            <a:spAutoFit/>
          </a:bodyPr>
          <a:lstStyle/>
          <a:p>
            <a:pPr algn="ctr"/>
            <a:r>
              <a:rPr lang="en-US" dirty="0" smtClean="0"/>
              <a:t>Dr. Michael Heinrich, M.D</a:t>
            </a:r>
          </a:p>
          <a:p>
            <a:pPr algn="ctr"/>
            <a:r>
              <a:rPr lang="en-US" dirty="0" smtClean="0"/>
              <a:t>OHSU Knight Cancer Institute</a:t>
            </a:r>
          </a:p>
          <a:p>
            <a:pPr algn="ctr"/>
            <a:r>
              <a:rPr lang="en-US" dirty="0" smtClean="0"/>
              <a:t>Portland, OR</a:t>
            </a:r>
          </a:p>
          <a:p>
            <a:pPr algn="ctr"/>
            <a:endParaRPr lang="en-US" dirty="0"/>
          </a:p>
        </p:txBody>
      </p:sp>
    </p:spTree>
    <p:extLst>
      <p:ext uri="{BB962C8B-B14F-4D97-AF65-F5344CB8AC3E}">
        <p14:creationId xmlns:p14="http://schemas.microsoft.com/office/powerpoint/2010/main" val="113612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17334" y="76844"/>
            <a:ext cx="8229600" cy="1143000"/>
          </a:xfrm>
        </p:spPr>
        <p:txBody>
          <a:bodyPr/>
          <a:lstStyle/>
          <a:p>
            <a:r>
              <a:rPr lang="en-US" sz="3600" dirty="0" smtClean="0"/>
              <a:t>Imatinib can only bind (inhibit) the inactive form of KIT</a:t>
            </a:r>
            <a:endParaRPr lang="en-US" sz="3600" dirty="0"/>
          </a:p>
        </p:txBody>
      </p:sp>
      <p:sp>
        <p:nvSpPr>
          <p:cNvPr id="4" name="Content Placeholder 1"/>
          <p:cNvSpPr txBox="1">
            <a:spLocks/>
          </p:cNvSpPr>
          <p:nvPr/>
        </p:nvSpPr>
        <p:spPr>
          <a:xfrm>
            <a:off x="4264822" y="4611680"/>
            <a:ext cx="4650581" cy="132922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Clr>
                <a:srgbClr val="003366"/>
              </a:buClr>
              <a:buFont typeface="Wingdings" charset="2"/>
              <a:buChar char="§"/>
              <a:defRPr lang="en-US" sz="2200" kern="1200" dirty="0" smtClean="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3366"/>
              </a:buClr>
              <a:buFont typeface=".AppleSystemUIFont" charset="0"/>
              <a:buChar char="–"/>
              <a:defRPr lang="en-US" sz="1800" kern="1200" dirty="0" smtClean="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3366"/>
              </a:buClr>
              <a:buFont typeface="Arial" panose="020B0604020202020204" pitchFamily="34" charset="0"/>
              <a:buChar char="•"/>
              <a:defRPr lang="en-US" sz="1400" kern="1200" dirty="0" smtClean="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3366"/>
              </a:buClr>
              <a:buFont typeface=".AppleSystemUIFont" charset="0"/>
              <a:buChar char="–"/>
              <a:defRPr lang="en-US" sz="1200" kern="1200" dirty="0" smtClean="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3366"/>
              </a:buClr>
              <a:buFont typeface="Courier New" charset="0"/>
              <a:buChar char="o"/>
              <a:defRPr lang="en-US" sz="1000" kern="1200" dirty="0" smtClean="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Clr>
                <a:srgbClr val="003366"/>
              </a:buClr>
              <a:buFont typeface="Wingdings" charset="2"/>
              <a:buChar char="ü"/>
              <a:defRPr lang="en-US" sz="1000" kern="1200" baseline="0" dirty="0" smtClean="0">
                <a:solidFill>
                  <a:schemeClr val="tx1"/>
                </a:solidFill>
                <a:latin typeface="Arial" charset="0"/>
                <a:ea typeface="Arial" charset="0"/>
                <a:cs typeface="Arial" charset="0"/>
              </a:defRPr>
            </a:lvl6pPr>
            <a:lvl7pPr marL="2971800" indent="-228600" algn="l" defTabSz="914400" rtl="0" eaLnBrk="1" latinLnBrk="0" hangingPunct="1">
              <a:lnSpc>
                <a:spcPct val="90000"/>
              </a:lnSpc>
              <a:spcBef>
                <a:spcPts val="500"/>
              </a:spcBef>
              <a:buClr>
                <a:srgbClr val="002762"/>
              </a:buClr>
              <a:buFont typeface="Wingdings" charset="2"/>
              <a:buChar char="ü"/>
              <a:defRPr lang="en-US" sz="1000" kern="1200" baseline="0" dirty="0">
                <a:solidFill>
                  <a:schemeClr val="tx1"/>
                </a:solidFill>
                <a:latin typeface="Arial" charset="0"/>
                <a:ea typeface="Arial" charset="0"/>
                <a:cs typeface="Arial"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180975">
              <a:buClr>
                <a:srgbClr val="FFFFFF"/>
              </a:buClr>
              <a:buFont typeface="Arial" panose="020B0604020202020204" pitchFamily="34" charset="0"/>
              <a:buChar char="•"/>
            </a:pPr>
            <a:r>
              <a:rPr sz="1600">
                <a:solidFill>
                  <a:srgbClr val="FFFFFF"/>
                </a:solidFill>
              </a:rPr>
              <a:t>Imatinib </a:t>
            </a:r>
            <a:r>
              <a:rPr sz="1600">
                <a:solidFill>
                  <a:srgbClr val="FFFFFF"/>
                </a:solidFill>
                <a:sym typeface="Symbol"/>
              </a:rPr>
              <a:t>binds the inactive kinase conformation and inhibits </a:t>
            </a:r>
            <a:r>
              <a:rPr sz="1600">
                <a:solidFill>
                  <a:srgbClr val="FFFFFF"/>
                </a:solidFill>
              </a:rPr>
              <a:t>many</a:t>
            </a:r>
            <a:r>
              <a:rPr sz="1600">
                <a:solidFill>
                  <a:srgbClr val="FFFFFF"/>
                </a:solidFill>
                <a:sym typeface="Symbol"/>
              </a:rPr>
              <a:t> primary mutants </a:t>
            </a:r>
          </a:p>
          <a:p>
            <a:pPr marL="180975" indent="-180975">
              <a:buClr>
                <a:srgbClr val="FFFFFF"/>
              </a:buClr>
              <a:buFont typeface="Arial" panose="020B0604020202020204" pitchFamily="34" charset="0"/>
              <a:buChar char="•"/>
            </a:pPr>
            <a:r>
              <a:rPr sz="1600">
                <a:solidFill>
                  <a:srgbClr val="FFFFFF"/>
                </a:solidFill>
                <a:sym typeface="Symbol"/>
              </a:rPr>
              <a:t>Imatinib is a highly effective first-line GIST therapy</a:t>
            </a:r>
            <a:endParaRPr sz="1600">
              <a:solidFill>
                <a:srgbClr val="FFFFFF"/>
              </a:solidFill>
            </a:endParaRPr>
          </a:p>
        </p:txBody>
      </p:sp>
      <p:grpSp>
        <p:nvGrpSpPr>
          <p:cNvPr id="5" name="Group 4"/>
          <p:cNvGrpSpPr/>
          <p:nvPr/>
        </p:nvGrpSpPr>
        <p:grpSpPr>
          <a:xfrm>
            <a:off x="838200" y="1752600"/>
            <a:ext cx="7333261" cy="3412176"/>
            <a:chOff x="4232283" y="2150424"/>
            <a:chExt cx="4317797" cy="2313247"/>
          </a:xfrm>
        </p:grpSpPr>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2283" y="2158238"/>
              <a:ext cx="2000875" cy="2305433"/>
            </a:xfrm>
            <a:prstGeom prst="rect">
              <a:avLst/>
            </a:prstGeom>
            <a:no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49" name="TextBox 48"/>
            <p:cNvSpPr txBox="1"/>
            <p:nvPr/>
          </p:nvSpPr>
          <p:spPr>
            <a:xfrm>
              <a:off x="4238229" y="3454106"/>
              <a:ext cx="710126" cy="307777"/>
            </a:xfrm>
            <a:prstGeom prst="rect">
              <a:avLst/>
            </a:prstGeom>
            <a:noFill/>
          </p:spPr>
          <p:txBody>
            <a:bodyPr wrap="square" rtlCol="0">
              <a:spAutoFit/>
            </a:bodyPr>
            <a:lstStyle/>
            <a:p>
              <a:pPr defTabSz="457200"/>
              <a:r>
                <a:rPr lang="en-US" sz="1400" dirty="0" smtClean="0">
                  <a:solidFill>
                    <a:srgbClr val="8C3E92"/>
                  </a:solidFill>
                  <a:ea typeface="ＭＳ Ｐゴシック" charset="0"/>
                </a:rPr>
                <a:t>A-loop</a:t>
              </a:r>
              <a:endParaRPr lang="en-US" sz="1400" dirty="0">
                <a:solidFill>
                  <a:srgbClr val="8C3E92"/>
                </a:solidFill>
                <a:ea typeface="ＭＳ Ｐゴシック" charset="0"/>
              </a:endParaRPr>
            </a:p>
          </p:txBody>
        </p:sp>
        <p:sp>
          <p:nvSpPr>
            <p:cNvPr id="59" name="TextBox 58"/>
            <p:cNvSpPr txBox="1"/>
            <p:nvPr/>
          </p:nvSpPr>
          <p:spPr>
            <a:xfrm>
              <a:off x="5190878" y="3673488"/>
              <a:ext cx="810601" cy="307777"/>
            </a:xfrm>
            <a:prstGeom prst="rect">
              <a:avLst/>
            </a:prstGeom>
            <a:noFill/>
          </p:spPr>
          <p:txBody>
            <a:bodyPr wrap="square" rtlCol="0">
              <a:spAutoFit/>
            </a:bodyPr>
            <a:lstStyle/>
            <a:p>
              <a:pPr defTabSz="457200"/>
              <a:r>
                <a:rPr lang="en-US" sz="1400" dirty="0" err="1" smtClean="0">
                  <a:solidFill>
                    <a:srgbClr val="CC9900"/>
                  </a:solidFill>
                  <a:ea typeface="ＭＳ Ｐゴシック" charset="0"/>
                </a:rPr>
                <a:t>imatinib</a:t>
              </a:r>
              <a:endParaRPr lang="en-US" sz="1400" dirty="0">
                <a:solidFill>
                  <a:srgbClr val="CC9900"/>
                </a:solidFill>
                <a:ea typeface="ＭＳ Ｐゴシック" charset="0"/>
              </a:endParaRPr>
            </a:p>
          </p:txBody>
        </p:sp>
        <p:pic>
          <p:nvPicPr>
            <p:cNvPr id="6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5107" y="2150424"/>
              <a:ext cx="2015814" cy="2313245"/>
            </a:xfrm>
            <a:prstGeom prst="rect">
              <a:avLst/>
            </a:prstGeom>
            <a:no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63" name="TextBox 62"/>
            <p:cNvSpPr txBox="1"/>
            <p:nvPr/>
          </p:nvSpPr>
          <p:spPr>
            <a:xfrm>
              <a:off x="7847644" y="3961796"/>
              <a:ext cx="702436" cy="307777"/>
            </a:xfrm>
            <a:prstGeom prst="rect">
              <a:avLst/>
            </a:prstGeom>
            <a:noFill/>
          </p:spPr>
          <p:txBody>
            <a:bodyPr wrap="none" rtlCol="0">
              <a:spAutoFit/>
            </a:bodyPr>
            <a:lstStyle/>
            <a:p>
              <a:pPr defTabSz="457200"/>
              <a:r>
                <a:rPr lang="en-US" sz="1400" dirty="0" smtClean="0">
                  <a:solidFill>
                    <a:srgbClr val="8C3E92"/>
                  </a:solidFill>
                  <a:ea typeface="ＭＳ Ｐゴシック" charset="0"/>
                </a:rPr>
                <a:t>A-loop</a:t>
              </a:r>
              <a:endParaRPr lang="en-US" sz="1400" dirty="0">
                <a:solidFill>
                  <a:srgbClr val="8C3E92"/>
                </a:solidFill>
                <a:ea typeface="ＭＳ Ｐゴシック" charset="0"/>
              </a:endParaRPr>
            </a:p>
          </p:txBody>
        </p:sp>
        <p:sp>
          <p:nvSpPr>
            <p:cNvPr id="64" name="TextBox 63"/>
            <p:cNvSpPr txBox="1"/>
            <p:nvPr/>
          </p:nvSpPr>
          <p:spPr>
            <a:xfrm>
              <a:off x="6920555" y="3146329"/>
              <a:ext cx="801823" cy="307777"/>
            </a:xfrm>
            <a:prstGeom prst="rect">
              <a:avLst/>
            </a:prstGeom>
            <a:noFill/>
          </p:spPr>
          <p:txBody>
            <a:bodyPr wrap="none" rtlCol="0">
              <a:spAutoFit/>
            </a:bodyPr>
            <a:lstStyle/>
            <a:p>
              <a:pPr defTabSz="457200"/>
              <a:r>
                <a:rPr lang="en-US" sz="1400" dirty="0" err="1" smtClean="0">
                  <a:solidFill>
                    <a:srgbClr val="CC9900"/>
                  </a:solidFill>
                  <a:ea typeface="ＭＳ Ｐゴシック" charset="0"/>
                </a:rPr>
                <a:t>imatinib</a:t>
              </a:r>
              <a:endParaRPr lang="en-US" sz="1400" dirty="0">
                <a:solidFill>
                  <a:srgbClr val="CC9900"/>
                </a:solidFill>
                <a:ea typeface="ＭＳ Ｐゴシック" charset="0"/>
              </a:endParaRPr>
            </a:p>
          </p:txBody>
        </p:sp>
      </p:grpSp>
      <p:sp>
        <p:nvSpPr>
          <p:cNvPr id="66" name="TextBox 65"/>
          <p:cNvSpPr txBox="1"/>
          <p:nvPr/>
        </p:nvSpPr>
        <p:spPr>
          <a:xfrm>
            <a:off x="1317573" y="1332363"/>
            <a:ext cx="2297371" cy="338554"/>
          </a:xfrm>
          <a:prstGeom prst="rect">
            <a:avLst/>
          </a:prstGeom>
          <a:noFill/>
        </p:spPr>
        <p:txBody>
          <a:bodyPr wrap="square" rtlCol="0">
            <a:spAutoFit/>
          </a:bodyPr>
          <a:lstStyle/>
          <a:p>
            <a:pPr algn="ctr" defTabSz="457200"/>
            <a:r>
              <a:rPr lang="en-US" sz="1600" b="1" dirty="0" smtClean="0">
                <a:ea typeface="ＭＳ Ｐゴシック" charset="0"/>
              </a:rPr>
              <a:t>Inactive conformation</a:t>
            </a:r>
            <a:endParaRPr lang="en-US" sz="1600" b="1" dirty="0">
              <a:ea typeface="ＭＳ Ｐゴシック" charset="0"/>
            </a:endParaRPr>
          </a:p>
        </p:txBody>
      </p:sp>
      <p:sp>
        <p:nvSpPr>
          <p:cNvPr id="67" name="TextBox 66"/>
          <p:cNvSpPr txBox="1"/>
          <p:nvPr/>
        </p:nvSpPr>
        <p:spPr>
          <a:xfrm>
            <a:off x="5410200" y="1295400"/>
            <a:ext cx="2328974" cy="338554"/>
          </a:xfrm>
          <a:prstGeom prst="rect">
            <a:avLst/>
          </a:prstGeom>
          <a:noFill/>
        </p:spPr>
        <p:txBody>
          <a:bodyPr wrap="square" rtlCol="0">
            <a:spAutoFit/>
          </a:bodyPr>
          <a:lstStyle/>
          <a:p>
            <a:pPr algn="ctr" defTabSz="457200"/>
            <a:r>
              <a:rPr lang="en-US" sz="1600" b="1" dirty="0">
                <a:ea typeface="ＭＳ Ｐゴシック" charset="0"/>
              </a:rPr>
              <a:t>A</a:t>
            </a:r>
            <a:r>
              <a:rPr lang="en-US" sz="1600" b="1" dirty="0" smtClean="0">
                <a:ea typeface="ＭＳ Ｐゴシック" charset="0"/>
              </a:rPr>
              <a:t>ctive conformation</a:t>
            </a:r>
            <a:endParaRPr lang="en-US" sz="1600" b="1" dirty="0">
              <a:ea typeface="ＭＳ Ｐゴシック" charset="0"/>
            </a:endParaRPr>
          </a:p>
        </p:txBody>
      </p:sp>
      <p:cxnSp>
        <p:nvCxnSpPr>
          <p:cNvPr id="70" name="Straight Connector 69"/>
          <p:cNvCxnSpPr/>
          <p:nvPr/>
        </p:nvCxnSpPr>
        <p:spPr>
          <a:xfrm flipV="1">
            <a:off x="4150519" y="1670917"/>
            <a:ext cx="437897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181107" y="1203278"/>
            <a:ext cx="503664" cy="338554"/>
          </a:xfrm>
          <a:prstGeom prst="rect">
            <a:avLst/>
          </a:prstGeom>
          <a:noFill/>
        </p:spPr>
        <p:txBody>
          <a:bodyPr wrap="none" rtlCol="0">
            <a:spAutoFit/>
          </a:bodyPr>
          <a:lstStyle/>
          <a:p>
            <a:pPr defTabSz="457200"/>
            <a:r>
              <a:rPr lang="en-US" sz="1600" dirty="0" smtClean="0">
                <a:solidFill>
                  <a:srgbClr val="FFFFFF"/>
                </a:solidFill>
                <a:ea typeface="ＭＳ Ｐゴシック" charset="0"/>
              </a:rPr>
              <a:t>KIT</a:t>
            </a:r>
            <a:endParaRPr lang="en-US" sz="1600" dirty="0">
              <a:solidFill>
                <a:srgbClr val="FFFFFF"/>
              </a:solidFill>
              <a:ea typeface="ＭＳ Ｐゴシック" charset="0"/>
            </a:endParaRPr>
          </a:p>
        </p:txBody>
      </p:sp>
      <p:sp>
        <p:nvSpPr>
          <p:cNvPr id="177" name="TextBox 176"/>
          <p:cNvSpPr txBox="1"/>
          <p:nvPr/>
        </p:nvSpPr>
        <p:spPr>
          <a:xfrm>
            <a:off x="943730" y="1219844"/>
            <a:ext cx="503664" cy="338554"/>
          </a:xfrm>
          <a:prstGeom prst="rect">
            <a:avLst/>
          </a:prstGeom>
          <a:noFill/>
        </p:spPr>
        <p:txBody>
          <a:bodyPr wrap="none" rtlCol="0">
            <a:spAutoFit/>
          </a:bodyPr>
          <a:lstStyle/>
          <a:p>
            <a:pPr defTabSz="457200"/>
            <a:r>
              <a:rPr lang="en-US" sz="1600" dirty="0" smtClean="0">
                <a:solidFill>
                  <a:srgbClr val="FFFFFF"/>
                </a:solidFill>
                <a:ea typeface="ＭＳ Ｐゴシック" charset="0"/>
              </a:rPr>
              <a:t>KIT</a:t>
            </a:r>
            <a:endParaRPr lang="en-US" sz="1600" dirty="0">
              <a:solidFill>
                <a:srgbClr val="FFFFFF"/>
              </a:solidFill>
              <a:ea typeface="ＭＳ Ｐゴシック" charset="0"/>
            </a:endParaRPr>
          </a:p>
        </p:txBody>
      </p:sp>
      <p:sp>
        <p:nvSpPr>
          <p:cNvPr id="178" name="TextBox 177"/>
          <p:cNvSpPr txBox="1"/>
          <p:nvPr/>
        </p:nvSpPr>
        <p:spPr>
          <a:xfrm>
            <a:off x="2356063" y="1219844"/>
            <a:ext cx="1031051" cy="338554"/>
          </a:xfrm>
          <a:prstGeom prst="rect">
            <a:avLst/>
          </a:prstGeom>
          <a:noFill/>
        </p:spPr>
        <p:txBody>
          <a:bodyPr wrap="none" rtlCol="0">
            <a:spAutoFit/>
          </a:bodyPr>
          <a:lstStyle/>
          <a:p>
            <a:pPr defTabSz="457200"/>
            <a:r>
              <a:rPr lang="en-US" sz="1600" dirty="0" smtClean="0">
                <a:solidFill>
                  <a:srgbClr val="FFFFFF"/>
                </a:solidFill>
                <a:ea typeface="ＭＳ Ｐゴシック" charset="0"/>
              </a:rPr>
              <a:t>PDGFR</a:t>
            </a:r>
            <a:r>
              <a:rPr lang="en-US" sz="1600" dirty="0" smtClean="0">
                <a:solidFill>
                  <a:srgbClr val="FFFFFF"/>
                </a:solidFill>
                <a:ea typeface="ＭＳ Ｐゴシック" charset="0"/>
                <a:sym typeface="Symbol"/>
              </a:rPr>
              <a:t></a:t>
            </a:r>
            <a:endParaRPr lang="en-US" sz="1600" dirty="0">
              <a:solidFill>
                <a:srgbClr val="FFFFFF"/>
              </a:solidFill>
              <a:ea typeface="ＭＳ Ｐゴシック" charset="0"/>
            </a:endParaRPr>
          </a:p>
        </p:txBody>
      </p:sp>
    </p:spTree>
    <p:extLst>
      <p:ext uri="{BB962C8B-B14F-4D97-AF65-F5344CB8AC3E}">
        <p14:creationId xmlns:p14="http://schemas.microsoft.com/office/powerpoint/2010/main" val="3935424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sz="3600" dirty="0" smtClean="0"/>
              <a:t>Imatinib and </a:t>
            </a:r>
            <a:r>
              <a:rPr lang="en-US" sz="3600" dirty="0" err="1" smtClean="0"/>
              <a:t>Sunitinib</a:t>
            </a:r>
            <a:r>
              <a:rPr lang="en-US" sz="3600" dirty="0" smtClean="0"/>
              <a:t> (and </a:t>
            </a:r>
            <a:r>
              <a:rPr lang="en-US" sz="3600" dirty="0" err="1" smtClean="0"/>
              <a:t>Regorafenib</a:t>
            </a:r>
            <a:r>
              <a:rPr lang="en-US" sz="3600" dirty="0" smtClean="0"/>
              <a:t>) Only Inhibit the Inactive Form of KIT</a:t>
            </a:r>
            <a:endParaRPr lang="en-US" sz="3600" dirty="0"/>
          </a:p>
        </p:txBody>
      </p:sp>
      <p:pic>
        <p:nvPicPr>
          <p:cNvPr id="4" name="Picture 3"/>
          <p:cNvPicPr>
            <a:picLocks noChangeAspect="1" noChangeArrowheads="1"/>
          </p:cNvPicPr>
          <p:nvPr/>
        </p:nvPicPr>
        <p:blipFill>
          <a:blip r:embed="rId4" cstate="print"/>
          <a:srcRect/>
          <a:stretch>
            <a:fillRect/>
          </a:stretch>
        </p:blipFill>
        <p:spPr bwMode="auto">
          <a:xfrm>
            <a:off x="1261671" y="1701741"/>
            <a:ext cx="6505592" cy="4757425"/>
          </a:xfrm>
          <a:prstGeom prst="rect">
            <a:avLst/>
          </a:prstGeom>
          <a:noFill/>
        </p:spPr>
      </p:pic>
      <p:sp>
        <p:nvSpPr>
          <p:cNvPr id="5" name="Text Box 4"/>
          <p:cNvSpPr txBox="1">
            <a:spLocks noChangeArrowheads="1"/>
          </p:cNvSpPr>
          <p:nvPr/>
        </p:nvSpPr>
        <p:spPr bwMode="auto">
          <a:xfrm>
            <a:off x="4185275" y="6539851"/>
            <a:ext cx="4599129" cy="164212"/>
          </a:xfrm>
          <a:prstGeom prst="rect">
            <a:avLst/>
          </a:prstGeom>
          <a:noFill/>
          <a:ln w="9525">
            <a:noFill/>
            <a:miter lim="800000"/>
            <a:headEnd/>
            <a:tailEnd/>
          </a:ln>
        </p:spPr>
        <p:txBody>
          <a:bodyPr wrap="square" lIns="0" tIns="0" rIns="0" bIns="0">
            <a:spAutoFit/>
          </a:bodyPr>
          <a:lstStyle/>
          <a:p>
            <a:pPr algn="ctr">
              <a:lnSpc>
                <a:spcPct val="97000"/>
              </a:lnSpc>
              <a:buClr>
                <a:srgbClr val="000000"/>
              </a:buClr>
              <a:buSzPct val="45000"/>
              <a:tabLst>
                <a:tab pos="655638" algn="l"/>
                <a:tab pos="1312863" algn="l"/>
                <a:tab pos="1968500" algn="l"/>
                <a:tab pos="2625725" algn="l"/>
                <a:tab pos="3282950" algn="l"/>
              </a:tabLst>
            </a:pPr>
            <a:r>
              <a:rPr lang="en-GB" sz="1100" b="1" dirty="0">
                <a:ea typeface="+mn-ea"/>
              </a:rPr>
              <a:t>Adapted from </a:t>
            </a:r>
            <a:r>
              <a:rPr lang="en-GB" sz="1100" b="1" dirty="0" err="1">
                <a:ea typeface="+mn-ea"/>
              </a:rPr>
              <a:t>Gajiwala</a:t>
            </a:r>
            <a:r>
              <a:rPr lang="en-GB" sz="1100" b="1" dirty="0">
                <a:ea typeface="+mn-ea"/>
              </a:rPr>
              <a:t> K. S. et.al. PNAS 2009;106:1542-1547</a:t>
            </a:r>
          </a:p>
        </p:txBody>
      </p:sp>
    </p:spTree>
    <p:extLst>
      <p:ext uri="{BB962C8B-B14F-4D97-AF65-F5344CB8AC3E}">
        <p14:creationId xmlns:p14="http://schemas.microsoft.com/office/powerpoint/2010/main" val="213719636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8516"/>
            <a:ext cx="8610600" cy="731839"/>
          </a:xfrm>
        </p:spPr>
        <p:txBody>
          <a:bodyPr/>
          <a:lstStyle/>
          <a:p>
            <a:r>
              <a:rPr lang="en-US" sz="3600" dirty="0" smtClean="0"/>
              <a:t>Beyond imatinib, there are no highly effective therapies</a:t>
            </a:r>
            <a:endParaRPr lang="en-US" sz="3600" baseline="30000" dirty="0"/>
          </a:p>
        </p:txBody>
      </p:sp>
      <p:sp>
        <p:nvSpPr>
          <p:cNvPr id="40" name="TextBox 39"/>
          <p:cNvSpPr txBox="1"/>
          <p:nvPr/>
        </p:nvSpPr>
        <p:spPr>
          <a:xfrm>
            <a:off x="280846" y="1112806"/>
            <a:ext cx="1909629" cy="338554"/>
          </a:xfrm>
          <a:prstGeom prst="rect">
            <a:avLst/>
          </a:prstGeom>
          <a:noFill/>
        </p:spPr>
        <p:txBody>
          <a:bodyPr wrap="square" rtlCol="0">
            <a:spAutoFit/>
          </a:bodyPr>
          <a:lstStyle/>
          <a:p>
            <a:pPr algn="ctr"/>
            <a:r>
              <a:rPr lang="en-US" sz="1600" dirty="0">
                <a:solidFill>
                  <a:schemeClr val="bg1"/>
                </a:solidFill>
              </a:rPr>
              <a:t>Primary resistance</a:t>
            </a:r>
          </a:p>
        </p:txBody>
      </p:sp>
      <p:cxnSp>
        <p:nvCxnSpPr>
          <p:cNvPr id="41" name="Straight Connector 40"/>
          <p:cNvCxnSpPr/>
          <p:nvPr/>
        </p:nvCxnSpPr>
        <p:spPr>
          <a:xfrm>
            <a:off x="274749" y="1543692"/>
            <a:ext cx="1915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107425" y="1112806"/>
            <a:ext cx="4767934" cy="338554"/>
          </a:xfrm>
          <a:prstGeom prst="rect">
            <a:avLst/>
          </a:prstGeom>
          <a:noFill/>
        </p:spPr>
        <p:txBody>
          <a:bodyPr wrap="square" rtlCol="0">
            <a:spAutoFit/>
          </a:bodyPr>
          <a:lstStyle/>
          <a:p>
            <a:pPr algn="ctr"/>
            <a:r>
              <a:rPr lang="en-US" sz="1600" dirty="0">
                <a:solidFill>
                  <a:schemeClr val="bg1"/>
                </a:solidFill>
              </a:rPr>
              <a:t>Secondary resistance</a:t>
            </a:r>
          </a:p>
        </p:txBody>
      </p:sp>
      <p:cxnSp>
        <p:nvCxnSpPr>
          <p:cNvPr id="43" name="Straight Connector 42"/>
          <p:cNvCxnSpPr/>
          <p:nvPr/>
        </p:nvCxnSpPr>
        <p:spPr>
          <a:xfrm>
            <a:off x="2453282" y="1543692"/>
            <a:ext cx="61452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4510044" y="1686663"/>
            <a:ext cx="1047262" cy="1451279"/>
          </a:xfrm>
          <a:prstGeom prst="roundRect">
            <a:avLst/>
          </a:prstGeom>
          <a:solidFill>
            <a:schemeClr val="tx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latin typeface="Arial" panose="020B0604020202020204" pitchFamily="34" charset="0"/>
                <a:cs typeface="Arial" panose="020B0604020202020204" pitchFamily="34" charset="0"/>
              </a:rPr>
              <a:t>3L</a:t>
            </a:r>
          </a:p>
          <a:p>
            <a:pPr algn="ctr"/>
            <a:r>
              <a:rPr lang="en-US" sz="1400" dirty="0" err="1" smtClean="0">
                <a:latin typeface="Arial" panose="020B0604020202020204" pitchFamily="34" charset="0"/>
                <a:cs typeface="Arial" panose="020B0604020202020204" pitchFamily="34" charset="0"/>
              </a:rPr>
              <a:t>regorafenib</a:t>
            </a:r>
            <a:endParaRPr lang="en-US" sz="1400" dirty="0">
              <a:latin typeface="Arial" panose="020B0604020202020204" pitchFamily="34" charset="0"/>
              <a:cs typeface="Arial" panose="020B0604020202020204" pitchFamily="34" charset="0"/>
            </a:endParaRPr>
          </a:p>
        </p:txBody>
      </p:sp>
      <p:sp>
        <p:nvSpPr>
          <p:cNvPr id="46" name="Rounded Rectangle 45"/>
          <p:cNvSpPr/>
          <p:nvPr/>
        </p:nvSpPr>
        <p:spPr>
          <a:xfrm>
            <a:off x="382772" y="1686663"/>
            <a:ext cx="1047262" cy="1451279"/>
          </a:xfrm>
          <a:prstGeom prst="roundRect">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1</a:t>
            </a:r>
            <a:r>
              <a:rPr lang="en-US" sz="1400" dirty="0" smtClean="0">
                <a:latin typeface="Arial" panose="020B0604020202020204" pitchFamily="34" charset="0"/>
                <a:cs typeface="Arial" panose="020B0604020202020204" pitchFamily="34" charset="0"/>
              </a:rPr>
              <a:t>L</a:t>
            </a:r>
          </a:p>
          <a:p>
            <a:pPr algn="ctr"/>
            <a:r>
              <a:rPr lang="en-US" sz="1400" dirty="0" err="1">
                <a:latin typeface="Arial" panose="020B0604020202020204" pitchFamily="34" charset="0"/>
                <a:cs typeface="Arial" panose="020B0604020202020204" pitchFamily="34" charset="0"/>
              </a:rPr>
              <a:t>i</a:t>
            </a:r>
            <a:r>
              <a:rPr lang="en-US" sz="1400" dirty="0" err="1" smtClean="0">
                <a:latin typeface="Arial" panose="020B0604020202020204" pitchFamily="34" charset="0"/>
                <a:cs typeface="Arial" panose="020B0604020202020204" pitchFamily="34" charset="0"/>
              </a:rPr>
              <a:t>matinib</a:t>
            </a:r>
            <a:endParaRPr lang="en-US" sz="1400" dirty="0">
              <a:latin typeface="Arial" panose="020B0604020202020204" pitchFamily="34" charset="0"/>
              <a:cs typeface="Arial" panose="020B0604020202020204" pitchFamily="34" charset="0"/>
            </a:endParaRPr>
          </a:p>
        </p:txBody>
      </p:sp>
      <p:sp>
        <p:nvSpPr>
          <p:cNvPr id="47" name="Rounded Rectangle 46"/>
          <p:cNvSpPr/>
          <p:nvPr/>
        </p:nvSpPr>
        <p:spPr>
          <a:xfrm>
            <a:off x="2453283" y="1686663"/>
            <a:ext cx="1047262" cy="1451279"/>
          </a:xfrm>
          <a:prstGeom prst="roundRect">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2L</a:t>
            </a:r>
          </a:p>
          <a:p>
            <a:pPr algn="ctr"/>
            <a:r>
              <a:rPr lang="en-US" sz="1400" dirty="0" err="1">
                <a:latin typeface="Arial" panose="020B0604020202020204" pitchFamily="34" charset="0"/>
                <a:cs typeface="Arial" panose="020B0604020202020204" pitchFamily="34" charset="0"/>
              </a:rPr>
              <a:t>s</a:t>
            </a:r>
            <a:r>
              <a:rPr lang="en-US" sz="1400" dirty="0" err="1" smtClean="0">
                <a:latin typeface="Arial" panose="020B0604020202020204" pitchFamily="34" charset="0"/>
                <a:cs typeface="Arial" panose="020B0604020202020204" pitchFamily="34" charset="0"/>
              </a:rPr>
              <a:t>unitinib</a:t>
            </a:r>
            <a:endParaRPr lang="en-US" sz="1400" dirty="0">
              <a:latin typeface="Arial" panose="020B0604020202020204" pitchFamily="34" charset="0"/>
              <a:cs typeface="Arial" panose="020B0604020202020204" pitchFamily="34" charset="0"/>
            </a:endParaRPr>
          </a:p>
        </p:txBody>
      </p:sp>
      <p:grpSp>
        <p:nvGrpSpPr>
          <p:cNvPr id="48" name="Group 47"/>
          <p:cNvGrpSpPr/>
          <p:nvPr/>
        </p:nvGrpSpPr>
        <p:grpSpPr>
          <a:xfrm>
            <a:off x="1399966" y="1752600"/>
            <a:ext cx="1096774" cy="695491"/>
            <a:chOff x="1419025" y="2640266"/>
            <a:chExt cx="1356644" cy="591083"/>
          </a:xfrm>
        </p:grpSpPr>
        <p:cxnSp>
          <p:nvCxnSpPr>
            <p:cNvPr id="59" name="Straight Arrow Connector 58"/>
            <p:cNvCxnSpPr/>
            <p:nvPr/>
          </p:nvCxnSpPr>
          <p:spPr>
            <a:xfrm>
              <a:off x="1579593" y="3231349"/>
              <a:ext cx="1035511" cy="0"/>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419025" y="2640266"/>
              <a:ext cx="1356644" cy="444673"/>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ORR ~60%</a:t>
              </a:r>
            </a:p>
            <a:p>
              <a:pPr algn="ctr"/>
              <a:r>
                <a:rPr lang="en-US" sz="1400" b="1" dirty="0">
                  <a:latin typeface="Arial" panose="020B0604020202020204" pitchFamily="34" charset="0"/>
                  <a:cs typeface="Arial" panose="020B0604020202020204" pitchFamily="34" charset="0"/>
                </a:rPr>
                <a:t>PFS 19 </a:t>
              </a:r>
              <a:r>
                <a:rPr lang="en-US" sz="1400" b="1" dirty="0" err="1" smtClean="0">
                  <a:latin typeface="Arial" panose="020B0604020202020204" pitchFamily="34" charset="0"/>
                  <a:cs typeface="Arial" panose="020B0604020202020204" pitchFamily="34" charset="0"/>
                </a:rPr>
                <a:t>mo</a:t>
              </a:r>
              <a:endParaRPr lang="en-US" sz="1400" b="1" dirty="0">
                <a:latin typeface="Arial" panose="020B0604020202020204" pitchFamily="34" charset="0"/>
                <a:cs typeface="Arial" panose="020B0604020202020204" pitchFamily="34" charset="0"/>
              </a:endParaRPr>
            </a:p>
          </p:txBody>
        </p:sp>
      </p:grpSp>
      <p:grpSp>
        <p:nvGrpSpPr>
          <p:cNvPr id="49" name="Group 48"/>
          <p:cNvGrpSpPr/>
          <p:nvPr/>
        </p:nvGrpSpPr>
        <p:grpSpPr>
          <a:xfrm>
            <a:off x="3493389" y="1716809"/>
            <a:ext cx="997388" cy="695491"/>
            <a:chOff x="4031347" y="2640266"/>
            <a:chExt cx="1233709" cy="591083"/>
          </a:xfrm>
        </p:grpSpPr>
        <p:cxnSp>
          <p:nvCxnSpPr>
            <p:cNvPr id="57" name="Straight Arrow Connector 56"/>
            <p:cNvCxnSpPr/>
            <p:nvPr/>
          </p:nvCxnSpPr>
          <p:spPr>
            <a:xfrm>
              <a:off x="4171950" y="3231349"/>
              <a:ext cx="1036800" cy="0"/>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031347" y="2640266"/>
              <a:ext cx="1233709" cy="444673"/>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ORR ~7%</a:t>
              </a:r>
            </a:p>
            <a:p>
              <a:pPr algn="ctr"/>
              <a:r>
                <a:rPr lang="en-US" sz="1400" b="1" dirty="0">
                  <a:latin typeface="Arial" panose="020B0604020202020204" pitchFamily="34" charset="0"/>
                  <a:cs typeface="Arial" panose="020B0604020202020204" pitchFamily="34" charset="0"/>
                </a:rPr>
                <a:t>PFS 6 </a:t>
              </a:r>
              <a:r>
                <a:rPr lang="en-US" sz="1400" b="1" dirty="0" err="1" smtClean="0">
                  <a:latin typeface="Arial" panose="020B0604020202020204" pitchFamily="34" charset="0"/>
                  <a:cs typeface="Arial" panose="020B0604020202020204" pitchFamily="34" charset="0"/>
                </a:rPr>
                <a:t>mo</a:t>
              </a:r>
              <a:endParaRPr lang="en-US" sz="1400" b="1" dirty="0">
                <a:latin typeface="Arial" panose="020B0604020202020204" pitchFamily="34" charset="0"/>
                <a:cs typeface="Arial" panose="020B0604020202020204" pitchFamily="34" charset="0"/>
              </a:endParaRPr>
            </a:p>
          </p:txBody>
        </p:sp>
      </p:grpSp>
      <p:sp>
        <p:nvSpPr>
          <p:cNvPr id="50" name="Rounded Rectangle 49"/>
          <p:cNvSpPr/>
          <p:nvPr/>
        </p:nvSpPr>
        <p:spPr>
          <a:xfrm>
            <a:off x="6608055" y="1686663"/>
            <a:ext cx="1047262" cy="1451279"/>
          </a:xfrm>
          <a:prstGeom prst="roundRect">
            <a:avLst/>
          </a:prstGeom>
          <a:solidFill>
            <a:schemeClr val="tx2">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dirty="0">
                <a:solidFill>
                  <a:schemeClr val="tx2"/>
                </a:solidFill>
                <a:latin typeface="Arial" panose="020B0604020202020204" pitchFamily="34" charset="0"/>
                <a:cs typeface="Arial" panose="020B0604020202020204" pitchFamily="34" charset="0"/>
              </a:rPr>
              <a:t>4</a:t>
            </a:r>
            <a:r>
              <a:rPr lang="en-US" sz="1400" dirty="0" smtClean="0">
                <a:solidFill>
                  <a:schemeClr val="tx2"/>
                </a:solidFill>
                <a:latin typeface="Arial" panose="020B0604020202020204" pitchFamily="34" charset="0"/>
                <a:cs typeface="Arial" panose="020B0604020202020204" pitchFamily="34" charset="0"/>
              </a:rPr>
              <a:t>L</a:t>
            </a:r>
          </a:p>
          <a:p>
            <a:pPr algn="ctr"/>
            <a:r>
              <a:rPr lang="en-US" sz="1400" dirty="0" smtClean="0">
                <a:solidFill>
                  <a:schemeClr val="tx2"/>
                </a:solidFill>
                <a:latin typeface="Arial" panose="020B0604020202020204" pitchFamily="34" charset="0"/>
                <a:cs typeface="Arial" panose="020B0604020202020204" pitchFamily="34" charset="0"/>
              </a:rPr>
              <a:t>no approved therapy</a:t>
            </a:r>
            <a:endParaRPr lang="en-US" sz="1400" dirty="0">
              <a:solidFill>
                <a:schemeClr val="tx2"/>
              </a:solidFill>
              <a:latin typeface="Arial" panose="020B0604020202020204" pitchFamily="34" charset="0"/>
              <a:cs typeface="Arial" panose="020B0604020202020204" pitchFamily="34" charset="0"/>
            </a:endParaRPr>
          </a:p>
        </p:txBody>
      </p:sp>
      <p:grpSp>
        <p:nvGrpSpPr>
          <p:cNvPr id="51" name="Group 50"/>
          <p:cNvGrpSpPr/>
          <p:nvPr/>
        </p:nvGrpSpPr>
        <p:grpSpPr>
          <a:xfrm>
            <a:off x="5502371" y="1716809"/>
            <a:ext cx="1151277" cy="695491"/>
            <a:chOff x="6477863" y="2640266"/>
            <a:chExt cx="1424061" cy="591083"/>
          </a:xfrm>
        </p:grpSpPr>
        <p:cxnSp>
          <p:nvCxnSpPr>
            <p:cNvPr id="55" name="Straight Arrow Connector 54"/>
            <p:cNvCxnSpPr/>
            <p:nvPr/>
          </p:nvCxnSpPr>
          <p:spPr>
            <a:xfrm>
              <a:off x="6644784" y="3231349"/>
              <a:ext cx="1035511" cy="0"/>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477863" y="2640266"/>
              <a:ext cx="1424061" cy="444674"/>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ORR ~5%</a:t>
              </a:r>
            </a:p>
            <a:p>
              <a:pPr algn="ctr"/>
              <a:r>
                <a:rPr lang="en-US" sz="1400" b="1" dirty="0">
                  <a:latin typeface="Arial" panose="020B0604020202020204" pitchFamily="34" charset="0"/>
                  <a:cs typeface="Arial" panose="020B0604020202020204" pitchFamily="34" charset="0"/>
                </a:rPr>
                <a:t>PFS 4.8 </a:t>
              </a:r>
              <a:r>
                <a:rPr lang="en-US" sz="1400" b="1" dirty="0" err="1" smtClean="0">
                  <a:latin typeface="Arial" panose="020B0604020202020204" pitchFamily="34" charset="0"/>
                  <a:cs typeface="Arial" panose="020B0604020202020204" pitchFamily="34" charset="0"/>
                </a:rPr>
                <a:t>mo</a:t>
              </a:r>
              <a:endParaRPr lang="en-US" sz="1400" b="1" dirty="0">
                <a:latin typeface="Arial" panose="020B0604020202020204" pitchFamily="34" charset="0"/>
                <a:cs typeface="Arial" panose="020B0604020202020204" pitchFamily="34" charset="0"/>
              </a:endParaRPr>
            </a:p>
          </p:txBody>
        </p:sp>
      </p:grpSp>
      <p:grpSp>
        <p:nvGrpSpPr>
          <p:cNvPr id="52" name="Group 51"/>
          <p:cNvGrpSpPr/>
          <p:nvPr/>
        </p:nvGrpSpPr>
        <p:grpSpPr>
          <a:xfrm>
            <a:off x="7620932" y="1716809"/>
            <a:ext cx="1295547" cy="695491"/>
            <a:chOff x="6471041" y="2640266"/>
            <a:chExt cx="1602514" cy="591083"/>
          </a:xfrm>
        </p:grpSpPr>
        <p:cxnSp>
          <p:nvCxnSpPr>
            <p:cNvPr id="53" name="Straight Arrow Connector 52"/>
            <p:cNvCxnSpPr/>
            <p:nvPr/>
          </p:nvCxnSpPr>
          <p:spPr>
            <a:xfrm>
              <a:off x="6644784" y="3231349"/>
              <a:ext cx="1035511" cy="0"/>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471041" y="2640266"/>
              <a:ext cx="1602514" cy="444674"/>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ORR ~0%</a:t>
              </a:r>
            </a:p>
            <a:p>
              <a:pPr algn="ctr"/>
              <a:r>
                <a:rPr lang="en-US" sz="1400" b="1" dirty="0">
                  <a:latin typeface="Arial" panose="020B0604020202020204" pitchFamily="34" charset="0"/>
                  <a:cs typeface="Arial" panose="020B0604020202020204" pitchFamily="34" charset="0"/>
                </a:rPr>
                <a:t>PFS </a:t>
              </a:r>
              <a:r>
                <a:rPr lang="en-US" sz="1400" b="1" dirty="0" smtClean="0">
                  <a:latin typeface="Arial" panose="020B0604020202020204" pitchFamily="34" charset="0"/>
                  <a:cs typeface="Arial" panose="020B0604020202020204" pitchFamily="34" charset="0"/>
                </a:rPr>
                <a:t>≤1.8 </a:t>
              </a:r>
              <a:r>
                <a:rPr lang="en-US" sz="1400" b="1" dirty="0" err="1" smtClean="0">
                  <a:latin typeface="Arial" panose="020B0604020202020204" pitchFamily="34" charset="0"/>
                  <a:cs typeface="Arial" panose="020B0604020202020204" pitchFamily="34" charset="0"/>
                </a:rPr>
                <a:t>mo</a:t>
              </a:r>
              <a:r>
                <a:rPr lang="en-US" sz="1400" b="1" baseline="30000" dirty="0" smtClean="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grpSp>
      <p:graphicFrame>
        <p:nvGraphicFramePr>
          <p:cNvPr id="28" name="Content Placeholder 4"/>
          <p:cNvGraphicFramePr>
            <a:graphicFrameLocks/>
          </p:cNvGraphicFramePr>
          <p:nvPr>
            <p:extLst>
              <p:ext uri="{D42A27DB-BD31-4B8C-83A1-F6EECF244321}">
                <p14:modId xmlns:p14="http://schemas.microsoft.com/office/powerpoint/2010/main" val="1876192915"/>
              </p:ext>
            </p:extLst>
          </p:nvPr>
        </p:nvGraphicFramePr>
        <p:xfrm>
          <a:off x="693616" y="3435268"/>
          <a:ext cx="4945184" cy="2636822"/>
        </p:xfrm>
        <a:graphic>
          <a:graphicData uri="http://schemas.openxmlformats.org/drawingml/2006/table">
            <a:tbl>
              <a:tblPr firstRow="1" bandRow="1"/>
              <a:tblGrid>
                <a:gridCol w="2116165">
                  <a:extLst>
                    <a:ext uri="{9D8B030D-6E8A-4147-A177-3AD203B41FA5}">
                      <a16:colId xmlns="" xmlns:a16="http://schemas.microsoft.com/office/drawing/2014/main" val="20000"/>
                    </a:ext>
                  </a:extLst>
                </a:gridCol>
                <a:gridCol w="1362373">
                  <a:extLst>
                    <a:ext uri="{9D8B030D-6E8A-4147-A177-3AD203B41FA5}">
                      <a16:colId xmlns="" xmlns:a16="http://schemas.microsoft.com/office/drawing/2014/main" val="20001"/>
                    </a:ext>
                  </a:extLst>
                </a:gridCol>
                <a:gridCol w="1466646">
                  <a:extLst>
                    <a:ext uri="{9D8B030D-6E8A-4147-A177-3AD203B41FA5}">
                      <a16:colId xmlns="" xmlns:a16="http://schemas.microsoft.com/office/drawing/2014/main" val="20002"/>
                    </a:ext>
                  </a:extLst>
                </a:gridCol>
              </a:tblGrid>
              <a:tr h="406400">
                <a:tc>
                  <a:txBody>
                    <a:bodyPr/>
                    <a:lstStyle/>
                    <a:p>
                      <a:pPr algn="ctr"/>
                      <a:endParaRPr lang="en-US" sz="1900" b="1" dirty="0"/>
                    </a:p>
                  </a:txBody>
                  <a:tcPr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265"/>
                    </a:solidFill>
                  </a:tcPr>
                </a:tc>
                <a:tc gridSpan="2">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algn="ctr"/>
                      <a:r>
                        <a:rPr lang="en-US" sz="1900" b="1" dirty="0" smtClean="0"/>
                        <a:t>Prevalence</a:t>
                      </a:r>
                      <a:endParaRPr lang="en-US" sz="1900" b="1" dirty="0"/>
                    </a:p>
                  </a:txBody>
                  <a:tcPr marT="60960" marB="6096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265"/>
                    </a:solidFill>
                  </a:tcPr>
                </a:tc>
                <a:tc hMerge="1">
                  <a:txBody>
                    <a:bodyPr/>
                    <a:lstStyle/>
                    <a:p>
                      <a:pPr algn="ctr"/>
                      <a:endParaRPr lang="en-US" dirty="0"/>
                    </a:p>
                  </a:txBody>
                  <a:tcPr anchor="ctr"/>
                </a:tc>
                <a:extLst>
                  <a:ext uri="{0D108BD9-81ED-4DB2-BD59-A6C34878D82A}">
                    <a16:rowId xmlns="" xmlns:a16="http://schemas.microsoft.com/office/drawing/2014/main" val="10000"/>
                  </a:ext>
                </a:extLst>
              </a:tr>
              <a:tr h="406400">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smtClean="0">
                          <a:ln>
                            <a:noFill/>
                          </a:ln>
                          <a:solidFill>
                            <a:srgbClr val="FFFFFF"/>
                          </a:solidFill>
                          <a:effectLst/>
                          <a:uLnTx/>
                          <a:uFillTx/>
                          <a:latin typeface="News Gothic MT"/>
                          <a:ea typeface="+mn-ea"/>
                          <a:cs typeface="+mn-cs"/>
                        </a:rPr>
                        <a:t>Resistance mutation</a:t>
                      </a:r>
                    </a:p>
                  </a:txBody>
                  <a:tcPr marT="60960" marB="6096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265"/>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r>
                        <a:rPr lang="en-US" sz="1900" b="1" dirty="0" smtClean="0">
                          <a:solidFill>
                            <a:schemeClr val="bg1"/>
                          </a:solidFill>
                        </a:rPr>
                        <a:t>Primary </a:t>
                      </a:r>
                      <a:endParaRPr lang="en-US" sz="1900" b="1" dirty="0">
                        <a:solidFill>
                          <a:schemeClr val="bg1"/>
                        </a:solidFill>
                      </a:endParaRPr>
                    </a:p>
                  </a:txBody>
                  <a:tcPr marT="60960" marB="6096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265"/>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r>
                        <a:rPr lang="en-US" sz="1900" b="1" dirty="0" smtClean="0">
                          <a:solidFill>
                            <a:schemeClr val="bg1"/>
                          </a:solidFill>
                        </a:rPr>
                        <a:t>Secondary</a:t>
                      </a:r>
                      <a:endParaRPr lang="en-US" sz="1900" b="1" dirty="0">
                        <a:solidFill>
                          <a:schemeClr val="bg1"/>
                        </a:solidFill>
                      </a:endParaRPr>
                    </a:p>
                  </a:txBody>
                  <a:tcPr marT="60960" marB="6096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265"/>
                    </a:solidFill>
                  </a:tcPr>
                </a:tc>
                <a:extLst>
                  <a:ext uri="{0D108BD9-81ED-4DB2-BD59-A6C34878D82A}">
                    <a16:rowId xmlns="" xmlns:a16="http://schemas.microsoft.com/office/drawing/2014/main" val="10001"/>
                  </a:ext>
                </a:extLst>
              </a:tr>
              <a:tr h="411631">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t>PDGFR</a:t>
                      </a:r>
                      <a:r>
                        <a:rPr lang="el-GR" sz="1900" b="1" dirty="0" smtClean="0">
                          <a:latin typeface="Calibri"/>
                        </a:rPr>
                        <a:t>α</a:t>
                      </a:r>
                      <a:r>
                        <a:rPr lang="en-US" sz="1900" b="1" baseline="0" dirty="0" smtClean="0">
                          <a:latin typeface="Arial" panose="020B0604020202020204"/>
                        </a:rPr>
                        <a:t> </a:t>
                      </a:r>
                      <a:r>
                        <a:rPr lang="en-US" sz="1900" b="1" dirty="0" smtClean="0">
                          <a:sym typeface="Symbol"/>
                        </a:rPr>
                        <a:t>D842V</a:t>
                      </a:r>
                      <a:endParaRPr lang="en-US" sz="1900" b="1" dirty="0"/>
                    </a:p>
                  </a:txBody>
                  <a:tcPr marT="60960" marB="6096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ACADE"/>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r>
                        <a:rPr lang="en-US" sz="1900" b="1" dirty="0" smtClean="0"/>
                        <a:t>~5–6%</a:t>
                      </a:r>
                      <a:endParaRPr lang="en-US" sz="1900" b="1" dirty="0"/>
                    </a:p>
                  </a:txBody>
                  <a:tcPr marT="60960" marB="6096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ACADE"/>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r>
                        <a:rPr lang="en-US" sz="1900" b="1" dirty="0" smtClean="0"/>
                        <a:t>Rare</a:t>
                      </a:r>
                      <a:endParaRPr lang="en-US" sz="1900" b="1" dirty="0"/>
                    </a:p>
                  </a:txBody>
                  <a:tcPr marT="60960" marB="6096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ACADE"/>
                    </a:solidFill>
                  </a:tcPr>
                </a:tc>
              </a:tr>
              <a:tr h="690880">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r>
                        <a:rPr kumimoji="0" lang="en-US" sz="1900" b="1" i="0" u="none" strike="noStrike" kern="1200" cap="none" spc="0" normalizeH="0" baseline="0" noProof="0" dirty="0" smtClean="0">
                          <a:ln>
                            <a:noFill/>
                          </a:ln>
                          <a:solidFill>
                            <a:srgbClr val="000000"/>
                          </a:solidFill>
                          <a:effectLst/>
                          <a:uLnTx/>
                          <a:uFillTx/>
                          <a:latin typeface="News Gothic MT"/>
                          <a:ea typeface="+mn-ea"/>
                          <a:cs typeface="+mn-cs"/>
                        </a:rPr>
                        <a:t>KIT </a:t>
                      </a:r>
                      <a:r>
                        <a:rPr kumimoji="0" lang="en-US" sz="1900" b="1" i="0" u="none" strike="noStrike" kern="1200" cap="none" spc="0" normalizeH="0" baseline="0" noProof="0" dirty="0" smtClean="0">
                          <a:ln>
                            <a:noFill/>
                          </a:ln>
                          <a:solidFill>
                            <a:schemeClr val="dk1"/>
                          </a:solidFill>
                          <a:effectLst/>
                          <a:uLnTx/>
                          <a:uFillTx/>
                          <a:latin typeface="Arial" panose="020B0604020202020204"/>
                          <a:ea typeface="+mn-ea"/>
                          <a:cs typeface="+mn-cs"/>
                        </a:rPr>
                        <a:t>e</a:t>
                      </a:r>
                      <a:r>
                        <a:rPr lang="en-US" sz="1900" b="1" dirty="0" err="1" smtClean="0"/>
                        <a:t>xon</a:t>
                      </a:r>
                      <a:r>
                        <a:rPr lang="en-US" sz="1900" b="1" dirty="0" smtClean="0"/>
                        <a:t> 17/18</a:t>
                      </a:r>
                      <a:endParaRPr lang="en-US" sz="1900" b="1" dirty="0"/>
                    </a:p>
                  </a:txBody>
                  <a:tcPr marT="60960" marB="6096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EBF3"/>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r>
                        <a:rPr lang="en-US" sz="1900" b="1" dirty="0" smtClean="0"/>
                        <a:t>~1%</a:t>
                      </a:r>
                      <a:endParaRPr lang="en-US" sz="1900" b="1" dirty="0"/>
                    </a:p>
                  </a:txBody>
                  <a:tcPr marT="60960" marB="6096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BEBF3"/>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r>
                        <a:rPr lang="en-US" sz="1900" b="1" dirty="0" smtClean="0"/>
                        <a:t>2L ~23%</a:t>
                      </a:r>
                    </a:p>
                    <a:p>
                      <a:pPr algn="ctr"/>
                      <a:r>
                        <a:rPr lang="en-US" sz="1900" b="1" dirty="0" smtClean="0"/>
                        <a:t>≥3L ~90%</a:t>
                      </a:r>
                      <a:endParaRPr lang="en-US" sz="1900" b="1" dirty="0"/>
                    </a:p>
                  </a:txBody>
                  <a:tcPr marT="60960" marB="6096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BEBF3"/>
                    </a:solidFill>
                  </a:tcPr>
                </a:tc>
                <a:extLst>
                  <a:ext uri="{0D108BD9-81ED-4DB2-BD59-A6C34878D82A}">
                    <a16:rowId xmlns="" xmlns:a16="http://schemas.microsoft.com/office/drawing/2014/main" val="10002"/>
                  </a:ext>
                </a:extLst>
              </a:tr>
              <a:tr h="411631">
                <a:tc>
                  <a:txBody>
                    <a:bodyPr/>
                    <a:lstStyle/>
                    <a:p>
                      <a:pPr algn="ctr"/>
                      <a:r>
                        <a:rPr kumimoji="0" lang="en-US" sz="1900" b="1" i="0" u="none" strike="noStrike" kern="1200" cap="none" spc="0" normalizeH="0" baseline="0" noProof="0" dirty="0" smtClean="0">
                          <a:ln>
                            <a:noFill/>
                          </a:ln>
                          <a:solidFill>
                            <a:srgbClr val="000000"/>
                          </a:solidFill>
                          <a:effectLst/>
                          <a:uLnTx/>
                          <a:uFillTx/>
                          <a:latin typeface="+mn-lt"/>
                          <a:ea typeface="+mn-ea"/>
                          <a:cs typeface="+mn-cs"/>
                        </a:rPr>
                        <a:t>KIT </a:t>
                      </a:r>
                      <a:r>
                        <a:rPr kumimoji="0" lang="en-US" sz="1900" b="1" i="0" u="none" strike="noStrike" kern="1200" cap="none" spc="0" normalizeH="0" baseline="0" noProof="0" dirty="0" smtClean="0">
                          <a:ln>
                            <a:noFill/>
                          </a:ln>
                          <a:solidFill>
                            <a:schemeClr val="tx1"/>
                          </a:solidFill>
                          <a:effectLst/>
                          <a:uLnTx/>
                          <a:uFillTx/>
                          <a:latin typeface="+mn-lt"/>
                          <a:ea typeface="+mn-ea"/>
                          <a:cs typeface="+mn-cs"/>
                        </a:rPr>
                        <a:t>e</a:t>
                      </a:r>
                      <a:r>
                        <a:rPr lang="en-US" sz="1900" b="1" dirty="0" err="1" smtClean="0"/>
                        <a:t>xon</a:t>
                      </a:r>
                      <a:r>
                        <a:rPr lang="en-US" sz="1900" b="1" dirty="0" smtClean="0"/>
                        <a:t> 13</a:t>
                      </a:r>
                      <a:endParaRPr lang="en-US" sz="1900" b="1" dirty="0"/>
                    </a:p>
                  </a:txBody>
                  <a:tcPr marT="60960" marB="6096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ACADE"/>
                    </a:solidFill>
                  </a:tcPr>
                </a:tc>
                <a:tc>
                  <a:txBody>
                    <a:bodyPr/>
                    <a:lstStyle/>
                    <a:p>
                      <a:pPr algn="ctr"/>
                      <a:r>
                        <a:rPr lang="en-US" sz="1900" b="1" dirty="0" smtClean="0"/>
                        <a:t>N/A</a:t>
                      </a:r>
                      <a:endParaRPr lang="en-US" sz="1900" b="1" dirty="0"/>
                    </a:p>
                  </a:txBody>
                  <a:tcPr marT="60960" marB="6096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ACADE"/>
                    </a:solidFill>
                  </a:tcPr>
                </a:tc>
                <a:tc>
                  <a:txBody>
                    <a:bodyPr/>
                    <a:lstStyle/>
                    <a:p>
                      <a:pPr algn="ctr"/>
                      <a:r>
                        <a:rPr lang="en-US" sz="1900" b="1" dirty="0" smtClean="0"/>
                        <a:t>2L ~40%</a:t>
                      </a:r>
                      <a:endParaRPr lang="en-US" sz="1900" b="1" dirty="0"/>
                    </a:p>
                  </a:txBody>
                  <a:tcPr marT="60960" marB="6096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ACADE"/>
                    </a:solidFill>
                  </a:tcPr>
                </a:tc>
                <a:extLst>
                  <a:ext uri="{0D108BD9-81ED-4DB2-BD59-A6C34878D82A}">
                    <a16:rowId xmlns="" xmlns:a16="http://schemas.microsoft.com/office/drawing/2014/main" val="10003"/>
                  </a:ext>
                </a:extLst>
              </a:tr>
            </a:tbl>
          </a:graphicData>
        </a:graphic>
      </p:graphicFrame>
      <p:sp>
        <p:nvSpPr>
          <p:cNvPr id="3" name="Rectangle 2"/>
          <p:cNvSpPr/>
          <p:nvPr/>
        </p:nvSpPr>
        <p:spPr>
          <a:xfrm>
            <a:off x="5991310" y="3962400"/>
            <a:ext cx="2925169" cy="1633781"/>
          </a:xfrm>
          <a:prstGeom prst="rect">
            <a:avLst/>
          </a:prstGeom>
        </p:spPr>
        <p:txBody>
          <a:bodyPr wrap="square">
            <a:spAutoFit/>
          </a:bodyPr>
          <a:lstStyle/>
          <a:p>
            <a:pPr marL="271463" lvl="1" indent="-271463">
              <a:spcAft>
                <a:spcPts val="450"/>
              </a:spcAft>
              <a:buClr>
                <a:srgbClr val="FFFFFF"/>
              </a:buClr>
              <a:buFont typeface="Arial" panose="020B0604020202020204" pitchFamily="34" charset="0"/>
              <a:buChar char="•"/>
            </a:pPr>
            <a:r>
              <a:rPr lang="en-US" sz="1600" dirty="0"/>
              <a:t>Primary and secondary </a:t>
            </a:r>
            <a:r>
              <a:rPr lang="en-US" sz="1600" dirty="0" smtClean="0"/>
              <a:t>mutations cause therapeutic resistance</a:t>
            </a:r>
          </a:p>
          <a:p>
            <a:pPr marL="271463" lvl="1" indent="-271463">
              <a:spcAft>
                <a:spcPts val="450"/>
              </a:spcAft>
              <a:buClr>
                <a:srgbClr val="FFFFFF"/>
              </a:buClr>
              <a:buFont typeface="Arial" panose="020B0604020202020204" pitchFamily="34" charset="0"/>
              <a:buChar char="•"/>
            </a:pPr>
            <a:r>
              <a:rPr lang="en-US" sz="1600" dirty="0" smtClean="0"/>
              <a:t>Approved agents are ineffective against PDGFR</a:t>
            </a:r>
            <a:r>
              <a:rPr lang="el-GR" sz="1600" dirty="0" smtClean="0">
                <a:latin typeface="Arial" panose="020B0604020202020204" pitchFamily="34" charset="0"/>
                <a:cs typeface="Arial" panose="020B0604020202020204" pitchFamily="34" charset="0"/>
              </a:rPr>
              <a:t>α</a:t>
            </a:r>
            <a:r>
              <a:rPr lang="en-GB" sz="1600" dirty="0" smtClean="0">
                <a:latin typeface="Arial" panose="020B0604020202020204" pitchFamily="34" charset="0"/>
                <a:cs typeface="Arial" panose="020B0604020202020204" pitchFamily="34" charset="0"/>
              </a:rPr>
              <a:t> D842V</a:t>
            </a:r>
            <a:r>
              <a:rPr lang="en-US" sz="1600" dirty="0" smtClean="0"/>
              <a:t> </a:t>
            </a:r>
            <a:endParaRPr lang="en-US" sz="1600" dirty="0"/>
          </a:p>
        </p:txBody>
      </p:sp>
      <p:sp>
        <p:nvSpPr>
          <p:cNvPr id="27" name="Rectangle 26"/>
          <p:cNvSpPr/>
          <p:nvPr/>
        </p:nvSpPr>
        <p:spPr>
          <a:xfrm>
            <a:off x="7640760" y="2344579"/>
            <a:ext cx="1808040" cy="246221"/>
          </a:xfrm>
          <a:prstGeom prst="rect">
            <a:avLst/>
          </a:prstGeom>
        </p:spPr>
        <p:txBody>
          <a:bodyPr wrap="square">
            <a:spAutoFit/>
          </a:bodyPr>
          <a:lstStyle/>
          <a:p>
            <a:r>
              <a:rPr lang="en-US" sz="1000" dirty="0" smtClean="0"/>
              <a:t>*Imatinib re-challenged</a:t>
            </a:r>
            <a:endParaRPr lang="en-US" sz="1000" dirty="0"/>
          </a:p>
        </p:txBody>
      </p:sp>
      <p:cxnSp>
        <p:nvCxnSpPr>
          <p:cNvPr id="5" name="Straight Arrow Connector 4"/>
          <p:cNvCxnSpPr/>
          <p:nvPr/>
        </p:nvCxnSpPr>
        <p:spPr>
          <a:xfrm>
            <a:off x="1529777" y="2412302"/>
            <a:ext cx="83715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582445" y="2412302"/>
            <a:ext cx="83715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638800" y="2412302"/>
            <a:ext cx="83715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158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52400" y="381000"/>
            <a:ext cx="8382000" cy="1292225"/>
          </a:xfrm>
        </p:spPr>
        <p:txBody>
          <a:bodyPr/>
          <a:lstStyle/>
          <a:p>
            <a:r>
              <a:rPr lang="en-US" sz="3600" dirty="0">
                <a:solidFill>
                  <a:schemeClr val="tx1"/>
                </a:solidFill>
              </a:rPr>
              <a:t>Clinical activity of BLU-285 </a:t>
            </a:r>
            <a:r>
              <a:rPr lang="en-US" sz="3600" dirty="0">
                <a:solidFill>
                  <a:schemeClr val="tx1"/>
                </a:solidFill>
                <a:sym typeface="Symbol"/>
              </a:rPr>
              <a:t>in advanced </a:t>
            </a:r>
            <a:br>
              <a:rPr lang="en-US" sz="3600" dirty="0">
                <a:solidFill>
                  <a:schemeClr val="tx1"/>
                </a:solidFill>
                <a:sym typeface="Symbol"/>
              </a:rPr>
            </a:br>
            <a:r>
              <a:rPr lang="en-US" sz="3600" dirty="0">
                <a:solidFill>
                  <a:schemeClr val="tx1"/>
                </a:solidFill>
                <a:sym typeface="Symbol"/>
              </a:rPr>
              <a:t>gastrointestinal stromal tumor (GIST)</a:t>
            </a:r>
            <a:endParaRPr lang="en-GB" sz="3600" dirty="0">
              <a:solidFill>
                <a:schemeClr val="tx1"/>
              </a:solidFill>
            </a:endParaRPr>
          </a:p>
        </p:txBody>
      </p:sp>
      <p:sp>
        <p:nvSpPr>
          <p:cNvPr id="7" name="Text Placeholder 6"/>
          <p:cNvSpPr>
            <a:spLocks noGrp="1"/>
          </p:cNvSpPr>
          <p:nvPr>
            <p:ph type="body" sz="quarter" idx="13"/>
          </p:nvPr>
        </p:nvSpPr>
        <p:spPr>
          <a:xfrm>
            <a:off x="304800" y="3123075"/>
            <a:ext cx="8153400" cy="1219200"/>
          </a:xfrm>
        </p:spPr>
        <p:txBody>
          <a:bodyPr/>
          <a:lstStyle/>
          <a:p>
            <a:r>
              <a:rPr lang="en-US" sz="1400" u="sng" dirty="0"/>
              <a:t>Michael Heinrich</a:t>
            </a:r>
            <a:r>
              <a:rPr lang="en-US" sz="1400" u="sng" baseline="30000" dirty="0"/>
              <a:t>1</a:t>
            </a:r>
            <a:r>
              <a:rPr lang="en-US" sz="1400" dirty="0"/>
              <a:t>, Robin Jones</a:t>
            </a:r>
            <a:r>
              <a:rPr lang="en-US" sz="1400" baseline="30000" dirty="0"/>
              <a:t>2</a:t>
            </a:r>
            <a:r>
              <a:rPr lang="en-US" sz="1400" dirty="0"/>
              <a:t>, Margaret von Mehren</a:t>
            </a:r>
            <a:r>
              <a:rPr lang="en-US" sz="1400" baseline="30000" dirty="0"/>
              <a:t>3</a:t>
            </a:r>
            <a:r>
              <a:rPr lang="en-US" sz="1400" dirty="0"/>
              <a:t>, Patrick Schoffski</a:t>
            </a:r>
            <a:r>
              <a:rPr lang="en-US" sz="1400" baseline="30000" dirty="0"/>
              <a:t>4</a:t>
            </a:r>
            <a:r>
              <a:rPr lang="en-US" sz="1400" dirty="0"/>
              <a:t>, Sebastian Bauer</a:t>
            </a:r>
            <a:r>
              <a:rPr lang="en-US" sz="1400" baseline="30000" dirty="0"/>
              <a:t>5</a:t>
            </a:r>
            <a:r>
              <a:rPr lang="en-US" sz="1400" dirty="0"/>
              <a:t>, Olivier Mir</a:t>
            </a:r>
            <a:r>
              <a:rPr lang="en-US" sz="1400" baseline="30000" dirty="0"/>
              <a:t>6</a:t>
            </a:r>
            <a:r>
              <a:rPr lang="en-US" sz="1400" dirty="0"/>
              <a:t>, </a:t>
            </a:r>
            <a:r>
              <a:rPr lang="en-US" sz="1400" dirty="0" smtClean="0"/>
              <a:t>Philippe </a:t>
            </a:r>
            <a:r>
              <a:rPr lang="en-US" sz="1400" dirty="0"/>
              <a:t>Cassier</a:t>
            </a:r>
            <a:r>
              <a:rPr lang="en-US" sz="1400" baseline="30000" dirty="0"/>
              <a:t>7</a:t>
            </a:r>
            <a:r>
              <a:rPr lang="en-US" sz="1400" dirty="0"/>
              <a:t>, Ferry </a:t>
            </a:r>
            <a:r>
              <a:rPr lang="en-US" sz="1400" dirty="0" smtClean="0"/>
              <a:t>Eskens</a:t>
            </a:r>
            <a:r>
              <a:rPr lang="en-US" sz="1400" baseline="30000" dirty="0" smtClean="0"/>
              <a:t>8</a:t>
            </a:r>
            <a:r>
              <a:rPr lang="en-US" sz="1400" dirty="0" smtClean="0"/>
              <a:t>, Hongliang </a:t>
            </a:r>
            <a:r>
              <a:rPr lang="en-US" sz="1400" dirty="0"/>
              <a:t>Shi</a:t>
            </a:r>
            <a:r>
              <a:rPr lang="en-US" sz="1400" baseline="30000" dirty="0"/>
              <a:t>9</a:t>
            </a:r>
            <a:r>
              <a:rPr lang="en-US" sz="1400" dirty="0"/>
              <a:t>, </a:t>
            </a:r>
            <a:r>
              <a:rPr lang="en-US" sz="1400" dirty="0" smtClean="0"/>
              <a:t>Terri </a:t>
            </a:r>
            <a:r>
              <a:rPr lang="en-US" sz="1400" dirty="0"/>
              <a:t>Alvarez-Diez</a:t>
            </a:r>
            <a:r>
              <a:rPr lang="en-US" sz="1400" baseline="30000" dirty="0"/>
              <a:t>9</a:t>
            </a:r>
            <a:r>
              <a:rPr lang="en-US" sz="1400" dirty="0"/>
              <a:t>, Oleg Schmidt-Kittler</a:t>
            </a:r>
            <a:r>
              <a:rPr lang="en-US" sz="1400" baseline="30000" dirty="0"/>
              <a:t>9</a:t>
            </a:r>
            <a:r>
              <a:rPr lang="en-US" sz="1400" dirty="0"/>
              <a:t>, Mary Ellen Healy</a:t>
            </a:r>
            <a:r>
              <a:rPr lang="en-US" sz="1400" baseline="30000" dirty="0"/>
              <a:t>9</a:t>
            </a:r>
            <a:r>
              <a:rPr lang="en-US" sz="1400" dirty="0"/>
              <a:t>, </a:t>
            </a:r>
            <a:r>
              <a:rPr lang="en-US" sz="1400" dirty="0" err="1" smtClean="0"/>
              <a:t>Beni</a:t>
            </a:r>
            <a:r>
              <a:rPr lang="en-US" sz="1400" dirty="0" smtClean="0"/>
              <a:t> </a:t>
            </a:r>
            <a:r>
              <a:rPr lang="en-US" sz="1400" dirty="0"/>
              <a:t>Wolf</a:t>
            </a:r>
            <a:r>
              <a:rPr lang="en-US" sz="1400" baseline="30000" dirty="0"/>
              <a:t>9</a:t>
            </a:r>
            <a:r>
              <a:rPr lang="en-US" sz="1400" dirty="0"/>
              <a:t>, Suzanne </a:t>
            </a:r>
            <a:r>
              <a:rPr lang="en-US" sz="1400" dirty="0" smtClean="0"/>
              <a:t>George</a:t>
            </a:r>
            <a:r>
              <a:rPr lang="en-US" sz="1400" baseline="30000" dirty="0" smtClean="0"/>
              <a:t>10</a:t>
            </a:r>
          </a:p>
          <a:p>
            <a:endParaRPr lang="en-US" sz="1400" baseline="30000" dirty="0" smtClean="0"/>
          </a:p>
          <a:p>
            <a:r>
              <a:rPr lang="en-US" sz="1400" baseline="30000" dirty="0"/>
              <a:t/>
            </a:r>
            <a:br>
              <a:rPr lang="en-US" sz="1400" baseline="30000" dirty="0"/>
            </a:br>
            <a:r>
              <a:rPr lang="en-US" sz="1000" baseline="30000" dirty="0"/>
              <a:t>1</a:t>
            </a:r>
            <a:r>
              <a:rPr lang="en-US" sz="1000" dirty="0"/>
              <a:t>Oregon Health &amp; Sciences University, Oregon, USA; </a:t>
            </a:r>
            <a:r>
              <a:rPr lang="en-US" sz="1000" baseline="30000" dirty="0"/>
              <a:t>2</a:t>
            </a:r>
            <a:r>
              <a:rPr lang="en-US" sz="1000" dirty="0"/>
              <a:t>Royal Marsden Hospital/Institute of Cancer Research, London, UK; </a:t>
            </a:r>
            <a:r>
              <a:rPr lang="en-US" sz="1000" baseline="30000" dirty="0" smtClean="0"/>
              <a:t>3</a:t>
            </a:r>
            <a:r>
              <a:rPr lang="en-US" sz="1000" dirty="0" smtClean="0"/>
              <a:t>Fox </a:t>
            </a:r>
            <a:r>
              <a:rPr lang="en-US" sz="1000" dirty="0"/>
              <a:t>Chase Cancer Center, Pennsylvania, USA; </a:t>
            </a:r>
            <a:r>
              <a:rPr lang="en-US" sz="1000" baseline="30000" dirty="0"/>
              <a:t>4</a:t>
            </a:r>
            <a:r>
              <a:rPr lang="en-US" sz="1000" dirty="0"/>
              <a:t>Leuven Cancer Institute, </a:t>
            </a:r>
            <a:r>
              <a:rPr lang="en-US" sz="1000" dirty="0" smtClean="0"/>
              <a:t>Leuven</a:t>
            </a:r>
            <a:r>
              <a:rPr lang="en-US" sz="1000" dirty="0"/>
              <a:t>, Belgium; </a:t>
            </a:r>
            <a:r>
              <a:rPr lang="en-US" sz="1000" baseline="30000" dirty="0"/>
              <a:t>5</a:t>
            </a:r>
            <a:r>
              <a:rPr lang="en-US" sz="1000" dirty="0"/>
              <a:t>University of Essen, Essen, Germany; </a:t>
            </a:r>
            <a:r>
              <a:rPr lang="en-US" sz="1000" baseline="30000" dirty="0"/>
              <a:t>6</a:t>
            </a:r>
            <a:r>
              <a:rPr lang="en-US" sz="1000" dirty="0"/>
              <a:t>Institut Gustave </a:t>
            </a:r>
            <a:r>
              <a:rPr lang="en-US" sz="1000" dirty="0" err="1"/>
              <a:t>Roussy</a:t>
            </a:r>
            <a:r>
              <a:rPr lang="en-US" sz="1000" dirty="0"/>
              <a:t>, Paris, France; </a:t>
            </a:r>
            <a:r>
              <a:rPr lang="en-US" sz="1000" baseline="30000" dirty="0" smtClean="0"/>
              <a:t>7</a:t>
            </a:r>
            <a:r>
              <a:rPr lang="en-US" sz="1000" dirty="0" smtClean="0"/>
              <a:t>Centre </a:t>
            </a:r>
            <a:r>
              <a:rPr lang="en-US" sz="1000" dirty="0"/>
              <a:t>Leon </a:t>
            </a:r>
            <a:r>
              <a:rPr lang="en-US" sz="1000" dirty="0" err="1"/>
              <a:t>Berard</a:t>
            </a:r>
            <a:r>
              <a:rPr lang="en-US" sz="1000" dirty="0"/>
              <a:t>, Lyon, France;  </a:t>
            </a:r>
            <a:r>
              <a:rPr lang="en-US" sz="1000" baseline="30000" dirty="0"/>
              <a:t>8 </a:t>
            </a:r>
            <a:r>
              <a:rPr lang="en-US" sz="1000" dirty="0"/>
              <a:t>Erasmus MC Cancer Institute, Rotterdam, Netherlands; </a:t>
            </a:r>
            <a:r>
              <a:rPr lang="en-US" sz="1000" baseline="30000" dirty="0"/>
              <a:t>9</a:t>
            </a:r>
            <a:r>
              <a:rPr lang="en-US" sz="1000" dirty="0"/>
              <a:t>Blueprint Medicines Corporation, Massachusetts, USA; </a:t>
            </a:r>
            <a:r>
              <a:rPr lang="en-US" sz="1000" baseline="30000" dirty="0" smtClean="0"/>
              <a:t>10</a:t>
            </a:r>
            <a:r>
              <a:rPr lang="en-US" sz="1000" dirty="0" smtClean="0"/>
              <a:t>Dana-Farber </a:t>
            </a:r>
            <a:r>
              <a:rPr lang="en-US" sz="1000" dirty="0"/>
              <a:t>Cancer Institute, Massachusetts, USA</a:t>
            </a:r>
          </a:p>
          <a:p>
            <a:endParaRPr lang="en-US" sz="1000" baseline="30000" dirty="0"/>
          </a:p>
          <a:p>
            <a:endParaRPr lang="en-GB" sz="1000" dirty="0"/>
          </a:p>
        </p:txBody>
      </p:sp>
      <p:sp>
        <p:nvSpPr>
          <p:cNvPr id="2" name="TextBox 1"/>
          <p:cNvSpPr txBox="1"/>
          <p:nvPr/>
        </p:nvSpPr>
        <p:spPr>
          <a:xfrm>
            <a:off x="4477975" y="6344408"/>
            <a:ext cx="1991032" cy="523220"/>
          </a:xfrm>
          <a:prstGeom prst="rect">
            <a:avLst/>
          </a:prstGeom>
          <a:noFill/>
        </p:spPr>
        <p:txBody>
          <a:bodyPr wrap="square" rtlCol="0">
            <a:spAutoFit/>
          </a:bodyPr>
          <a:lstStyle/>
          <a:p>
            <a:pPr defTabSz="457200"/>
            <a:r>
              <a:rPr lang="en-GB" sz="1400" dirty="0" smtClean="0">
                <a:ea typeface="ＭＳ Ｐゴシック" charset="0"/>
              </a:rPr>
              <a:t>Abstract no: 11011</a:t>
            </a:r>
          </a:p>
          <a:p>
            <a:pPr defTabSz="457200"/>
            <a:r>
              <a:rPr lang="en-GB" sz="1400" dirty="0" smtClean="0">
                <a:ea typeface="ＭＳ Ｐゴシック" charset="0"/>
              </a:rPr>
              <a:t>ASCO 2017</a:t>
            </a:r>
            <a:endParaRPr lang="en-GB" sz="1400" dirty="0">
              <a:ea typeface="ＭＳ Ｐゴシック" charset="0"/>
            </a:endParaRPr>
          </a:p>
        </p:txBody>
      </p:sp>
      <p:sp>
        <p:nvSpPr>
          <p:cNvPr id="9" name="TextBox 8"/>
          <p:cNvSpPr txBox="1"/>
          <p:nvPr/>
        </p:nvSpPr>
        <p:spPr>
          <a:xfrm>
            <a:off x="6227582" y="6344408"/>
            <a:ext cx="3103306" cy="307777"/>
          </a:xfrm>
          <a:prstGeom prst="rect">
            <a:avLst/>
          </a:prstGeom>
          <a:noFill/>
        </p:spPr>
        <p:txBody>
          <a:bodyPr wrap="square" rtlCol="0">
            <a:spAutoFit/>
          </a:bodyPr>
          <a:lstStyle/>
          <a:p>
            <a:pPr defTabSz="457200"/>
            <a:r>
              <a:rPr lang="en-GB" sz="1400" dirty="0">
                <a:ea typeface="ＭＳ Ｐゴシック" charset="0"/>
              </a:rPr>
              <a:t>Presented by: </a:t>
            </a:r>
            <a:r>
              <a:rPr lang="en-GB" sz="1400" dirty="0" err="1" smtClean="0">
                <a:ea typeface="ＭＳ Ｐゴシック" charset="0"/>
              </a:rPr>
              <a:t>Dr.</a:t>
            </a:r>
            <a:r>
              <a:rPr lang="en-GB" sz="1400" dirty="0" smtClean="0">
                <a:ea typeface="ＭＳ Ｐゴシック" charset="0"/>
              </a:rPr>
              <a:t> </a:t>
            </a:r>
            <a:r>
              <a:rPr lang="en-GB" sz="1400" dirty="0">
                <a:ea typeface="ＭＳ Ｐゴシック" charset="0"/>
              </a:rPr>
              <a:t>Michael Heinrich</a:t>
            </a:r>
          </a:p>
        </p:txBody>
      </p:sp>
    </p:spTree>
    <p:extLst>
      <p:ext uri="{BB962C8B-B14F-4D97-AF65-F5344CB8AC3E}">
        <p14:creationId xmlns:p14="http://schemas.microsoft.com/office/powerpoint/2010/main" val="1648955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279"/>
            <a:ext cx="8610600" cy="1107972"/>
          </a:xfrm>
        </p:spPr>
        <p:txBody>
          <a:bodyPr/>
          <a:lstStyle/>
          <a:p>
            <a:r>
              <a:rPr lang="en-US" sz="2400" dirty="0" smtClean="0"/>
              <a:t>BLU-285: highly potent and selective targeting of KIT/PDGFR</a:t>
            </a:r>
            <a:r>
              <a:rPr lang="en-US" sz="2400" dirty="0" smtClean="0">
                <a:sym typeface="Symbol"/>
              </a:rPr>
              <a:t> </a:t>
            </a:r>
            <a:r>
              <a:rPr lang="en-US" sz="2400" dirty="0" smtClean="0"/>
              <a:t>mutants</a:t>
            </a:r>
            <a:endParaRPr lang="en-US" sz="2400" dirty="0"/>
          </a:p>
        </p:txBody>
      </p:sp>
      <p:pic>
        <p:nvPicPr>
          <p:cNvPr id="10" name="Picture 9"/>
          <p:cNvPicPr>
            <a:picLocks noChangeAspect="1"/>
          </p:cNvPicPr>
          <p:nvPr/>
        </p:nvPicPr>
        <p:blipFill rotWithShape="1">
          <a:blip r:embed="rId3"/>
          <a:srcRect b="3996"/>
          <a:stretch/>
        </p:blipFill>
        <p:spPr>
          <a:xfrm>
            <a:off x="255071" y="1471421"/>
            <a:ext cx="5634317" cy="4407736"/>
          </a:xfrm>
          <a:prstGeom prst="rect">
            <a:avLst/>
          </a:prstGeom>
          <a:solidFill>
            <a:schemeClr val="bg1"/>
          </a:solidFill>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8094" r="693" b="8039"/>
          <a:stretch/>
        </p:blipFill>
        <p:spPr>
          <a:xfrm>
            <a:off x="6078261" y="1471421"/>
            <a:ext cx="1740273" cy="2143043"/>
          </a:xfrm>
          <a:prstGeom prst="rect">
            <a:avLst/>
          </a:prstGeom>
        </p:spPr>
      </p:pic>
      <p:sp>
        <p:nvSpPr>
          <p:cNvPr id="14" name="Rectangle 13"/>
          <p:cNvSpPr/>
          <p:nvPr/>
        </p:nvSpPr>
        <p:spPr>
          <a:xfrm>
            <a:off x="7742091" y="2203863"/>
            <a:ext cx="1385745" cy="523220"/>
          </a:xfrm>
          <a:prstGeom prst="rect">
            <a:avLst/>
          </a:prstGeom>
        </p:spPr>
        <p:txBody>
          <a:bodyPr wrap="square">
            <a:spAutoFit/>
          </a:bodyPr>
          <a:lstStyle/>
          <a:p>
            <a:pPr marL="182563" indent="-108000" defTabSz="457200">
              <a:buFont typeface="Arial" panose="020B0604020202020204" pitchFamily="34" charset="0"/>
              <a:buChar char="•"/>
            </a:pPr>
            <a:r>
              <a:rPr lang="en-US" sz="1400" dirty="0" smtClean="0">
                <a:ea typeface="ＭＳ Ｐゴシック" charset="0"/>
                <a:sym typeface="Symbol"/>
              </a:rPr>
              <a:t>High </a:t>
            </a:r>
            <a:r>
              <a:rPr lang="en-US" sz="1400" dirty="0" err="1" smtClean="0">
                <a:ea typeface="ＭＳ Ｐゴシック" charset="0"/>
                <a:sym typeface="Symbol"/>
              </a:rPr>
              <a:t>kinome</a:t>
            </a:r>
            <a:r>
              <a:rPr lang="en-US" sz="1400" dirty="0" smtClean="0">
                <a:ea typeface="ＭＳ Ｐゴシック" charset="0"/>
                <a:sym typeface="Symbol"/>
              </a:rPr>
              <a:t> selectivity*</a:t>
            </a:r>
            <a:endParaRPr lang="en-US" sz="1400" dirty="0">
              <a:ea typeface="ＭＳ Ｐゴシック" charset="0"/>
              <a:sym typeface="Symbol"/>
            </a:endParaRPr>
          </a:p>
        </p:txBody>
      </p:sp>
      <p:sp>
        <p:nvSpPr>
          <p:cNvPr id="15" name="Rectangle 14"/>
          <p:cNvSpPr/>
          <p:nvPr/>
        </p:nvSpPr>
        <p:spPr>
          <a:xfrm>
            <a:off x="7711612" y="4396264"/>
            <a:ext cx="1416225" cy="523220"/>
          </a:xfrm>
          <a:prstGeom prst="rect">
            <a:avLst/>
          </a:prstGeom>
        </p:spPr>
        <p:txBody>
          <a:bodyPr wrap="square">
            <a:spAutoFit/>
          </a:bodyPr>
          <a:lstStyle/>
          <a:p>
            <a:pPr marL="182563" indent="-108000" defTabSz="457200">
              <a:buFont typeface="Arial" panose="020B0604020202020204" pitchFamily="34" charset="0"/>
              <a:buChar char="•"/>
            </a:pPr>
            <a:r>
              <a:rPr lang="en-US" sz="1400" dirty="0">
                <a:ea typeface="ＭＳ Ｐゴシック" charset="0"/>
                <a:sym typeface="Symbol"/>
              </a:rPr>
              <a:t>Binds active conformation</a:t>
            </a:r>
          </a:p>
        </p:txBody>
      </p:sp>
      <p:grpSp>
        <p:nvGrpSpPr>
          <p:cNvPr id="17" name="Group 16"/>
          <p:cNvGrpSpPr/>
          <p:nvPr/>
        </p:nvGrpSpPr>
        <p:grpSpPr>
          <a:xfrm>
            <a:off x="6063379" y="3685556"/>
            <a:ext cx="1755152" cy="2193603"/>
            <a:chOff x="2357886" y="2803957"/>
            <a:chExt cx="1548751" cy="1371600"/>
          </a:xfrm>
        </p:grpSpPr>
        <p:pic>
          <p:nvPicPr>
            <p:cNvPr id="1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7886" y="2803957"/>
              <a:ext cx="1548751" cy="1371600"/>
            </a:xfrm>
            <a:prstGeom prst="rect">
              <a:avLst/>
            </a:prstGeom>
            <a:noFill/>
            <a:ln w="127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20" name="TextBox 19"/>
            <p:cNvSpPr txBox="1"/>
            <p:nvPr/>
          </p:nvSpPr>
          <p:spPr>
            <a:xfrm>
              <a:off x="2611596" y="3500765"/>
              <a:ext cx="564666" cy="144333"/>
            </a:xfrm>
            <a:prstGeom prst="rect">
              <a:avLst/>
            </a:prstGeom>
            <a:noFill/>
          </p:spPr>
          <p:txBody>
            <a:bodyPr wrap="none" rtlCol="0">
              <a:spAutoFit/>
            </a:bodyPr>
            <a:lstStyle/>
            <a:p>
              <a:pPr defTabSz="457200"/>
              <a:r>
                <a:rPr lang="en-US" sz="900" dirty="0">
                  <a:ea typeface="ＭＳ Ｐゴシック" charset="0"/>
                </a:rPr>
                <a:t>BLU-285</a:t>
              </a:r>
            </a:p>
          </p:txBody>
        </p:sp>
      </p:grpSp>
      <p:sp>
        <p:nvSpPr>
          <p:cNvPr id="6" name="Rectangle 5"/>
          <p:cNvSpPr/>
          <p:nvPr/>
        </p:nvSpPr>
        <p:spPr>
          <a:xfrm>
            <a:off x="188251" y="5877956"/>
            <a:ext cx="7875690" cy="215444"/>
          </a:xfrm>
          <a:prstGeom prst="rect">
            <a:avLst/>
          </a:prstGeom>
        </p:spPr>
        <p:txBody>
          <a:bodyPr wrap="square">
            <a:spAutoFit/>
          </a:bodyPr>
          <a:lstStyle/>
          <a:p>
            <a:pPr defTabSz="457200"/>
            <a:r>
              <a:rPr lang="en-US" sz="800" dirty="0">
                <a:ea typeface="ＭＳ Ｐゴシック" charset="0"/>
              </a:rPr>
              <a:t>*Image reproduced courtesy of CSTI (</a:t>
            </a:r>
            <a:r>
              <a:rPr lang="en-US" sz="800">
                <a:ea typeface="ＭＳ Ｐゴシック" charset="0"/>
                <a:hlinkClick r:id="rId6"/>
              </a:rPr>
              <a:t>www.cellsignal.com</a:t>
            </a:r>
            <a:r>
              <a:rPr lang="en-US" sz="800" smtClean="0">
                <a:ea typeface="ＭＳ Ｐゴシック" charset="0"/>
              </a:rPr>
              <a:t>)</a:t>
            </a:r>
            <a:endParaRPr lang="en-US" sz="800" dirty="0">
              <a:ea typeface="ＭＳ Ｐゴシック" charset="0"/>
            </a:endParaRPr>
          </a:p>
        </p:txBody>
      </p:sp>
    </p:spTree>
    <p:extLst>
      <p:ext uri="{BB962C8B-B14F-4D97-AF65-F5344CB8AC3E}">
        <p14:creationId xmlns:p14="http://schemas.microsoft.com/office/powerpoint/2010/main" val="1927067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 name="TextBox 214"/>
          <p:cNvSpPr txBox="1"/>
          <p:nvPr/>
        </p:nvSpPr>
        <p:spPr>
          <a:xfrm>
            <a:off x="44502" y="1310348"/>
            <a:ext cx="4503173" cy="338554"/>
          </a:xfrm>
          <a:prstGeom prst="rect">
            <a:avLst/>
          </a:prstGeom>
          <a:noFill/>
        </p:spPr>
        <p:txBody>
          <a:bodyPr wrap="square" rtlCol="0">
            <a:spAutoFit/>
          </a:bodyPr>
          <a:lstStyle/>
          <a:p>
            <a:pPr algn="ctr" defTabSz="457200"/>
            <a:r>
              <a:rPr lang="en-US" sz="1600" dirty="0" smtClean="0">
                <a:ea typeface="ＭＳ Ｐゴシック" charset="0"/>
              </a:rPr>
              <a:t>KIT exon 11/17 mutant</a:t>
            </a:r>
            <a:endParaRPr lang="en-US" sz="1600" dirty="0">
              <a:ea typeface="ＭＳ Ｐゴシック" charset="0"/>
            </a:endParaRPr>
          </a:p>
        </p:txBody>
      </p:sp>
      <p:cxnSp>
        <p:nvCxnSpPr>
          <p:cNvPr id="216" name="Straight Connector 215"/>
          <p:cNvCxnSpPr/>
          <p:nvPr/>
        </p:nvCxnSpPr>
        <p:spPr>
          <a:xfrm flipV="1">
            <a:off x="273684" y="1747628"/>
            <a:ext cx="4056268"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00072" y="1296220"/>
            <a:ext cx="4525945" cy="338554"/>
          </a:xfrm>
          <a:prstGeom prst="rect">
            <a:avLst/>
          </a:prstGeom>
          <a:noFill/>
        </p:spPr>
        <p:txBody>
          <a:bodyPr wrap="square" rtlCol="0">
            <a:spAutoFit/>
          </a:bodyPr>
          <a:lstStyle/>
          <a:p>
            <a:pPr algn="ctr" defTabSz="457200"/>
            <a:r>
              <a:rPr lang="en-US" sz="1600" dirty="0" smtClean="0">
                <a:ea typeface="ＭＳ Ｐゴシック" charset="0"/>
              </a:rPr>
              <a:t>KIT exon 11/13 mutant</a:t>
            </a:r>
            <a:endParaRPr lang="en-US" sz="1600" dirty="0">
              <a:ea typeface="ＭＳ Ｐゴシック" charset="0"/>
            </a:endParaRPr>
          </a:p>
        </p:txBody>
      </p:sp>
      <p:sp>
        <p:nvSpPr>
          <p:cNvPr id="2" name="Title 1"/>
          <p:cNvSpPr>
            <a:spLocks noGrp="1"/>
          </p:cNvSpPr>
          <p:nvPr>
            <p:ph type="title"/>
          </p:nvPr>
        </p:nvSpPr>
        <p:spPr>
          <a:xfrm>
            <a:off x="-152400" y="270393"/>
            <a:ext cx="9296399" cy="1094859"/>
          </a:xfrm>
        </p:spPr>
        <p:txBody>
          <a:bodyPr>
            <a:noAutofit/>
          </a:bodyPr>
          <a:lstStyle/>
          <a:p>
            <a:r>
              <a:rPr lang="en-US" sz="3200" dirty="0"/>
              <a:t>BLU-285: highly active against </a:t>
            </a:r>
            <a:r>
              <a:rPr lang="en-US" sz="3200" dirty="0" err="1"/>
              <a:t>imatinib</a:t>
            </a:r>
            <a:r>
              <a:rPr lang="en-US" sz="3200" dirty="0"/>
              <a:t>-resistant </a:t>
            </a:r>
            <a:r>
              <a:rPr lang="en-US" sz="3200" dirty="0" smtClean="0"/>
              <a:t/>
            </a:r>
            <a:br>
              <a:rPr lang="en-US" sz="3200" dirty="0" smtClean="0"/>
            </a:br>
            <a:r>
              <a:rPr lang="en-US" sz="3200" dirty="0" smtClean="0"/>
              <a:t>GIST patient derived xenografts</a:t>
            </a:r>
            <a:endParaRPr lang="en-US" sz="3200" dirty="0"/>
          </a:p>
        </p:txBody>
      </p:sp>
      <p:sp>
        <p:nvSpPr>
          <p:cNvPr id="209" name="Rectangle 208"/>
          <p:cNvSpPr/>
          <p:nvPr/>
        </p:nvSpPr>
        <p:spPr>
          <a:xfrm>
            <a:off x="161005" y="5504524"/>
            <a:ext cx="4270164" cy="338554"/>
          </a:xfrm>
          <a:prstGeom prst="rect">
            <a:avLst/>
          </a:prstGeom>
        </p:spPr>
        <p:txBody>
          <a:bodyPr wrap="square">
            <a:spAutoFit/>
          </a:bodyPr>
          <a:lstStyle/>
          <a:p>
            <a:pPr marL="214313" indent="-214313" defTabSz="457200">
              <a:buFont typeface="Arial" panose="020B0604020202020204" pitchFamily="34" charset="0"/>
              <a:buChar char="•"/>
            </a:pPr>
            <a:r>
              <a:rPr lang="en-US" sz="1600" dirty="0" smtClean="0">
                <a:ea typeface="ＭＳ Ｐゴシック" charset="0"/>
                <a:sym typeface="Symbol"/>
              </a:rPr>
              <a:t>Tumor </a:t>
            </a:r>
            <a:r>
              <a:rPr lang="en-US" sz="1600" dirty="0">
                <a:ea typeface="ＭＳ Ｐゴシック" charset="0"/>
                <a:sym typeface="Symbol"/>
              </a:rPr>
              <a:t>regression at 10 and 30 </a:t>
            </a:r>
            <a:r>
              <a:rPr lang="en-US" sz="1600" dirty="0" smtClean="0">
                <a:ea typeface="ＭＳ Ｐゴシック" charset="0"/>
                <a:sym typeface="Symbol"/>
              </a:rPr>
              <a:t>mg/kg QD</a:t>
            </a:r>
            <a:endParaRPr lang="en-US" sz="1600" dirty="0">
              <a:ea typeface="ＭＳ Ｐゴシック" charset="0"/>
              <a:sym typeface="Symbol"/>
            </a:endParaRPr>
          </a:p>
        </p:txBody>
      </p:sp>
      <p:sp>
        <p:nvSpPr>
          <p:cNvPr id="23" name="Rectangle 22"/>
          <p:cNvSpPr/>
          <p:nvPr/>
        </p:nvSpPr>
        <p:spPr>
          <a:xfrm>
            <a:off x="4788094" y="5504524"/>
            <a:ext cx="3949901" cy="338554"/>
          </a:xfrm>
          <a:prstGeom prst="rect">
            <a:avLst/>
          </a:prstGeom>
        </p:spPr>
        <p:txBody>
          <a:bodyPr wrap="square">
            <a:spAutoFit/>
          </a:bodyPr>
          <a:lstStyle/>
          <a:p>
            <a:pPr marL="214313" indent="-214313" defTabSz="457200">
              <a:buFont typeface="Arial" panose="020B0604020202020204" pitchFamily="34" charset="0"/>
              <a:buChar char="•"/>
            </a:pPr>
            <a:r>
              <a:rPr lang="en-US" sz="1600" dirty="0" smtClean="0">
                <a:ea typeface="ＭＳ Ｐゴシック" charset="0"/>
                <a:sym typeface="Symbol"/>
              </a:rPr>
              <a:t>Tumor </a:t>
            </a:r>
            <a:r>
              <a:rPr lang="en-US" sz="1600" dirty="0">
                <a:ea typeface="ＭＳ Ｐゴシック" charset="0"/>
                <a:sym typeface="Symbol"/>
              </a:rPr>
              <a:t>regression at </a:t>
            </a:r>
            <a:r>
              <a:rPr lang="en-US" sz="1600" dirty="0" smtClean="0">
                <a:ea typeface="ＭＳ Ｐゴシック" charset="0"/>
                <a:sym typeface="Symbol"/>
              </a:rPr>
              <a:t>30 mg/kg QD</a:t>
            </a:r>
            <a:endParaRPr lang="en-US" sz="1600" dirty="0">
              <a:ea typeface="ＭＳ Ｐゴシック" charset="0"/>
              <a:sym typeface="Symbol"/>
            </a:endParaRPr>
          </a:p>
        </p:txBody>
      </p:sp>
      <p:pic>
        <p:nvPicPr>
          <p:cNvPr id="6" name="Picture 5"/>
          <p:cNvPicPr>
            <a:picLocks noChangeAspect="1"/>
          </p:cNvPicPr>
          <p:nvPr/>
        </p:nvPicPr>
        <p:blipFill>
          <a:blip r:embed="rId3"/>
          <a:stretch>
            <a:fillRect/>
          </a:stretch>
        </p:blipFill>
        <p:spPr>
          <a:xfrm>
            <a:off x="267953" y="1883010"/>
            <a:ext cx="4056268" cy="3620011"/>
          </a:xfrm>
          <a:prstGeom prst="rect">
            <a:avLst/>
          </a:prstGeom>
          <a:solidFill>
            <a:schemeClr val="bg1"/>
          </a:solidFill>
        </p:spPr>
      </p:pic>
      <p:pic>
        <p:nvPicPr>
          <p:cNvPr id="3" name="Picture 2"/>
          <p:cNvPicPr>
            <a:picLocks noChangeAspect="1"/>
          </p:cNvPicPr>
          <p:nvPr/>
        </p:nvPicPr>
        <p:blipFill>
          <a:blip r:embed="rId4"/>
          <a:stretch>
            <a:fillRect/>
          </a:stretch>
        </p:blipFill>
        <p:spPr>
          <a:xfrm>
            <a:off x="4734370" y="1883012"/>
            <a:ext cx="4057349" cy="3625123"/>
          </a:xfrm>
          <a:prstGeom prst="rect">
            <a:avLst/>
          </a:prstGeom>
          <a:solidFill>
            <a:schemeClr val="bg1"/>
          </a:solidFill>
        </p:spPr>
      </p:pic>
      <p:cxnSp>
        <p:nvCxnSpPr>
          <p:cNvPr id="18" name="Straight Connector 17"/>
          <p:cNvCxnSpPr/>
          <p:nvPr/>
        </p:nvCxnSpPr>
        <p:spPr>
          <a:xfrm flipV="1">
            <a:off x="4729955" y="1749161"/>
            <a:ext cx="4056268"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390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731839"/>
          </a:xfrm>
        </p:spPr>
        <p:txBody>
          <a:bodyPr/>
          <a:lstStyle/>
          <a:p>
            <a:r>
              <a:rPr lang="en-US" sz="4000" dirty="0" smtClean="0"/>
              <a:t>BLU-285 Phase 1 </a:t>
            </a:r>
            <a:r>
              <a:rPr lang="en-US" sz="4000" dirty="0"/>
              <a:t>S</a:t>
            </a:r>
            <a:r>
              <a:rPr lang="en-US" sz="4000" dirty="0" smtClean="0"/>
              <a:t>tudy Design</a:t>
            </a:r>
            <a:endParaRPr lang="en-US" sz="4000" dirty="0"/>
          </a:p>
        </p:txBody>
      </p:sp>
      <p:sp>
        <p:nvSpPr>
          <p:cNvPr id="6" name="Pentagon 5"/>
          <p:cNvSpPr/>
          <p:nvPr/>
        </p:nvSpPr>
        <p:spPr>
          <a:xfrm>
            <a:off x="665895" y="3538607"/>
            <a:ext cx="2294390" cy="756233"/>
          </a:xfrm>
          <a:prstGeom prst="homePlate">
            <a:avLst/>
          </a:prstGeom>
          <a:solidFill>
            <a:srgbClr val="9F9FC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800" dirty="0">
                <a:solidFill>
                  <a:srgbClr val="FFFFFF"/>
                </a:solidFill>
                <a:latin typeface="Arial" panose="020B0604020202020204" pitchFamily="34" charset="0"/>
                <a:cs typeface="Arial" panose="020B0604020202020204" pitchFamily="34" charset="0"/>
              </a:rPr>
              <a:t>Advanced GIST</a:t>
            </a:r>
          </a:p>
        </p:txBody>
      </p:sp>
      <p:sp>
        <p:nvSpPr>
          <p:cNvPr id="7" name="Rounded Rectangle 6"/>
          <p:cNvSpPr/>
          <p:nvPr/>
        </p:nvSpPr>
        <p:spPr>
          <a:xfrm>
            <a:off x="3060300" y="3748671"/>
            <a:ext cx="764797" cy="336104"/>
          </a:xfrm>
          <a:prstGeom prst="roundRect">
            <a:avLst/>
          </a:prstGeom>
          <a:solidFill>
            <a:srgbClr val="9F9FC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srgbClr val="FFFFFF"/>
                </a:solidFill>
                <a:latin typeface="Arial" panose="020B0604020202020204" pitchFamily="34" charset="0"/>
                <a:cs typeface="Arial" panose="020B0604020202020204" pitchFamily="34" charset="0"/>
              </a:rPr>
              <a:t>MTD</a:t>
            </a:r>
            <a:endParaRPr lang="en-US" sz="1400" dirty="0">
              <a:solidFill>
                <a:srgbClr val="FFFFFF"/>
              </a:solidFill>
              <a:latin typeface="Arial" panose="020B0604020202020204" pitchFamily="34" charset="0"/>
              <a:cs typeface="Arial" panose="020B0604020202020204" pitchFamily="34" charset="0"/>
            </a:endParaRPr>
          </a:p>
        </p:txBody>
      </p:sp>
      <p:sp>
        <p:nvSpPr>
          <p:cNvPr id="8" name="TextBox 7"/>
          <p:cNvSpPr txBox="1"/>
          <p:nvPr/>
        </p:nvSpPr>
        <p:spPr>
          <a:xfrm>
            <a:off x="5259257" y="2283242"/>
            <a:ext cx="2680542" cy="584775"/>
          </a:xfrm>
          <a:prstGeom prst="rect">
            <a:avLst/>
          </a:prstGeom>
          <a:noFill/>
        </p:spPr>
        <p:txBody>
          <a:bodyPr wrap="none" rtlCol="0">
            <a:spAutoFit/>
          </a:bodyPr>
          <a:lstStyle/>
          <a:p>
            <a:pPr algn="ctr" defTabSz="457200"/>
            <a:r>
              <a:rPr lang="en-US" sz="1600" b="1" dirty="0">
                <a:latin typeface="Arial" panose="020B0604020202020204" pitchFamily="34" charset="0"/>
                <a:ea typeface="ＭＳ Ｐゴシック" charset="0"/>
                <a:cs typeface="Arial" panose="020B0604020202020204" pitchFamily="34" charset="0"/>
              </a:rPr>
              <a:t>Part 2 </a:t>
            </a:r>
          </a:p>
          <a:p>
            <a:pPr algn="ctr" defTabSz="457200"/>
            <a:r>
              <a:rPr lang="en-US" sz="1600" b="1" dirty="0" smtClean="0">
                <a:latin typeface="Arial" panose="020B0604020202020204" pitchFamily="34" charset="0"/>
                <a:ea typeface="ＭＳ Ｐゴシック" charset="0"/>
                <a:cs typeface="Arial" panose="020B0604020202020204" pitchFamily="34" charset="0"/>
              </a:rPr>
              <a:t>Dose </a:t>
            </a:r>
            <a:r>
              <a:rPr lang="en-US" sz="1600" b="1" dirty="0">
                <a:latin typeface="Arial" panose="020B0604020202020204" pitchFamily="34" charset="0"/>
                <a:ea typeface="ＭＳ Ｐゴシック" charset="0"/>
                <a:cs typeface="Arial" panose="020B0604020202020204" pitchFamily="34" charset="0"/>
              </a:rPr>
              <a:t>expansion </a:t>
            </a:r>
            <a:r>
              <a:rPr lang="en-US" sz="1600" b="1" i="1" dirty="0">
                <a:latin typeface="Arial" panose="020B0604020202020204" pitchFamily="34" charset="0"/>
                <a:ea typeface="ＭＳ Ｐゴシック" charset="0"/>
                <a:cs typeface="Arial" panose="020B0604020202020204" pitchFamily="34" charset="0"/>
              </a:rPr>
              <a:t>enrolling</a:t>
            </a:r>
          </a:p>
        </p:txBody>
      </p:sp>
      <p:sp>
        <p:nvSpPr>
          <p:cNvPr id="9" name="Pentagon 8"/>
          <p:cNvSpPr/>
          <p:nvPr/>
        </p:nvSpPr>
        <p:spPr>
          <a:xfrm>
            <a:off x="4775955" y="4021506"/>
            <a:ext cx="3930159" cy="756233"/>
          </a:xfrm>
          <a:prstGeom prst="homePlate">
            <a:avLst/>
          </a:prstGeom>
          <a:solidFill>
            <a:srgbClr val="1E4AA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500" dirty="0">
                <a:solidFill>
                  <a:srgbClr val="FFFFFF"/>
                </a:solidFill>
                <a:latin typeface="Arial" panose="020B0604020202020204" pitchFamily="34" charset="0"/>
                <a:cs typeface="Arial" panose="020B0604020202020204" pitchFamily="34" charset="0"/>
              </a:rPr>
              <a:t>Unresectable GIST after </a:t>
            </a:r>
            <a:r>
              <a:rPr lang="en-US" sz="1500" dirty="0" err="1">
                <a:solidFill>
                  <a:srgbClr val="FFFFFF"/>
                </a:solidFill>
                <a:latin typeface="Arial" panose="020B0604020202020204" pitchFamily="34" charset="0"/>
                <a:cs typeface="Arial" panose="020B0604020202020204" pitchFamily="34" charset="0"/>
              </a:rPr>
              <a:t>imatinib</a:t>
            </a:r>
            <a:r>
              <a:rPr lang="en-US" sz="1500" dirty="0">
                <a:solidFill>
                  <a:srgbClr val="FFFFFF"/>
                </a:solidFill>
                <a:latin typeface="Arial" panose="020B0604020202020204" pitchFamily="34" charset="0"/>
                <a:cs typeface="Arial" panose="020B0604020202020204" pitchFamily="34" charset="0"/>
              </a:rPr>
              <a:t> </a:t>
            </a:r>
            <a:r>
              <a:rPr lang="en-US" sz="1500" dirty="0" smtClean="0">
                <a:solidFill>
                  <a:srgbClr val="FFFFFF"/>
                </a:solidFill>
                <a:latin typeface="Arial" panose="020B0604020202020204" pitchFamily="34" charset="0"/>
                <a:cs typeface="Arial" panose="020B0604020202020204" pitchFamily="34" charset="0"/>
              </a:rPr>
              <a:t/>
            </a:r>
            <a:br>
              <a:rPr lang="en-US" sz="1500" dirty="0" smtClean="0">
                <a:solidFill>
                  <a:srgbClr val="FFFFFF"/>
                </a:solidFill>
                <a:latin typeface="Arial" panose="020B0604020202020204" pitchFamily="34" charset="0"/>
                <a:cs typeface="Arial" panose="020B0604020202020204" pitchFamily="34" charset="0"/>
              </a:rPr>
            </a:br>
            <a:r>
              <a:rPr lang="en-US" sz="1500" dirty="0" smtClean="0">
                <a:solidFill>
                  <a:srgbClr val="FFFFFF"/>
                </a:solidFill>
                <a:latin typeface="Arial" panose="020B0604020202020204" pitchFamily="34" charset="0"/>
                <a:cs typeface="Arial" panose="020B0604020202020204" pitchFamily="34" charset="0"/>
              </a:rPr>
              <a:t>and ≥1 </a:t>
            </a:r>
            <a:r>
              <a:rPr lang="en-US" sz="1500" dirty="0">
                <a:solidFill>
                  <a:srgbClr val="FFFFFF"/>
                </a:solidFill>
                <a:latin typeface="Arial" panose="020B0604020202020204" pitchFamily="34" charset="0"/>
                <a:cs typeface="Arial" panose="020B0604020202020204" pitchFamily="34" charset="0"/>
              </a:rPr>
              <a:t>other TKI (</a:t>
            </a:r>
            <a:r>
              <a:rPr lang="en-US" sz="1500" dirty="0" smtClean="0">
                <a:solidFill>
                  <a:srgbClr val="FFFFFF"/>
                </a:solidFill>
                <a:latin typeface="Arial" panose="020B0604020202020204" pitchFamily="34" charset="0"/>
                <a:cs typeface="Arial" panose="020B0604020202020204" pitchFamily="34" charset="0"/>
              </a:rPr>
              <a:t>n=50</a:t>
            </a:r>
            <a:r>
              <a:rPr lang="en-US" sz="1500" dirty="0">
                <a:solidFill>
                  <a:srgbClr val="FFFFFF"/>
                </a:solidFill>
                <a:latin typeface="Arial" panose="020B0604020202020204" pitchFamily="34" charset="0"/>
                <a:cs typeface="Arial" panose="020B0604020202020204" pitchFamily="34" charset="0"/>
              </a:rPr>
              <a:t>)</a:t>
            </a:r>
          </a:p>
        </p:txBody>
      </p:sp>
      <p:sp>
        <p:nvSpPr>
          <p:cNvPr id="11" name="Pentagon 10"/>
          <p:cNvSpPr/>
          <p:nvPr/>
        </p:nvSpPr>
        <p:spPr>
          <a:xfrm>
            <a:off x="4775955" y="3115670"/>
            <a:ext cx="3930159" cy="756233"/>
          </a:xfrm>
          <a:prstGeom prst="homePlate">
            <a:avLst/>
          </a:prstGeom>
          <a:solidFill>
            <a:srgbClr val="78B0D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500" dirty="0">
                <a:solidFill>
                  <a:srgbClr val="FFFFFF"/>
                </a:solidFill>
                <a:latin typeface="Arial" panose="020B0604020202020204" pitchFamily="34" charset="0"/>
                <a:cs typeface="Arial" panose="020B0604020202020204" pitchFamily="34" charset="0"/>
              </a:rPr>
              <a:t>PDGFR</a:t>
            </a:r>
            <a:r>
              <a:rPr lang="en-US" sz="1500" dirty="0">
                <a:solidFill>
                  <a:srgbClr val="FFFFFF"/>
                </a:solidFill>
                <a:latin typeface="Arial" panose="020B0604020202020204" pitchFamily="34" charset="0"/>
                <a:cs typeface="Arial" panose="020B0604020202020204" pitchFamily="34" charset="0"/>
                <a:sym typeface="Symbol"/>
              </a:rPr>
              <a:t> D842V-mutant GIST (</a:t>
            </a:r>
            <a:r>
              <a:rPr lang="en-US" sz="1500" dirty="0" smtClean="0">
                <a:solidFill>
                  <a:srgbClr val="FFFFFF"/>
                </a:solidFill>
                <a:latin typeface="Arial" panose="020B0604020202020204" pitchFamily="34" charset="0"/>
                <a:cs typeface="Arial" panose="020B0604020202020204" pitchFamily="34" charset="0"/>
                <a:sym typeface="Symbol"/>
              </a:rPr>
              <a:t>n=50</a:t>
            </a:r>
            <a:r>
              <a:rPr lang="en-US" sz="1500" dirty="0">
                <a:solidFill>
                  <a:srgbClr val="FFFFFF"/>
                </a:solidFill>
                <a:latin typeface="Arial" panose="020B0604020202020204" pitchFamily="34" charset="0"/>
                <a:cs typeface="Arial" panose="020B0604020202020204" pitchFamily="34" charset="0"/>
                <a:sym typeface="Symbol"/>
              </a:rPr>
              <a:t>)</a:t>
            </a:r>
            <a:endParaRPr lang="en-US" sz="1500" dirty="0">
              <a:solidFill>
                <a:srgbClr val="FFFFFF"/>
              </a:solidFill>
              <a:latin typeface="Arial" panose="020B0604020202020204" pitchFamily="34" charset="0"/>
              <a:cs typeface="Arial" panose="020B0604020202020204" pitchFamily="34" charset="0"/>
            </a:endParaRPr>
          </a:p>
        </p:txBody>
      </p:sp>
      <p:cxnSp>
        <p:nvCxnSpPr>
          <p:cNvPr id="17" name="Straight Arrow Connector 16"/>
          <p:cNvCxnSpPr>
            <a:stCxn id="7" idx="3"/>
            <a:endCxn id="11" idx="1"/>
          </p:cNvCxnSpPr>
          <p:nvPr/>
        </p:nvCxnSpPr>
        <p:spPr>
          <a:xfrm flipV="1">
            <a:off x="3825094" y="3493787"/>
            <a:ext cx="950858" cy="422937"/>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3"/>
            <a:endCxn id="9" idx="1"/>
          </p:cNvCxnSpPr>
          <p:nvPr/>
        </p:nvCxnSpPr>
        <p:spPr>
          <a:xfrm>
            <a:off x="3825094" y="3916724"/>
            <a:ext cx="950858" cy="482899"/>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1217" y="2283242"/>
            <a:ext cx="3145274" cy="584775"/>
          </a:xfrm>
          <a:prstGeom prst="rect">
            <a:avLst/>
          </a:prstGeom>
          <a:noFill/>
        </p:spPr>
        <p:txBody>
          <a:bodyPr wrap="square" rtlCol="0">
            <a:spAutoFit/>
          </a:bodyPr>
          <a:lstStyle/>
          <a:p>
            <a:pPr algn="ctr" defTabSz="457200"/>
            <a:r>
              <a:rPr lang="en-US" sz="1600" b="1" dirty="0">
                <a:latin typeface="Arial" panose="020B0604020202020204" pitchFamily="34" charset="0"/>
                <a:ea typeface="ＭＳ Ｐゴシック" charset="0"/>
                <a:cs typeface="Arial" panose="020B0604020202020204" pitchFamily="34" charset="0"/>
              </a:rPr>
              <a:t>Part 1 </a:t>
            </a:r>
            <a:endParaRPr lang="en-US" sz="1600" b="1" dirty="0" smtClean="0">
              <a:latin typeface="Arial" panose="020B0604020202020204" pitchFamily="34" charset="0"/>
              <a:ea typeface="ＭＳ Ｐゴシック" charset="0"/>
              <a:cs typeface="Arial" panose="020B0604020202020204" pitchFamily="34" charset="0"/>
            </a:endParaRPr>
          </a:p>
          <a:p>
            <a:pPr algn="ctr" defTabSz="457200"/>
            <a:r>
              <a:rPr lang="en-US" sz="1600" b="1" dirty="0" smtClean="0">
                <a:latin typeface="Arial" panose="020B0604020202020204" pitchFamily="34" charset="0"/>
                <a:ea typeface="ＭＳ Ｐゴシック" charset="0"/>
                <a:cs typeface="Arial" panose="020B0604020202020204" pitchFamily="34" charset="0"/>
              </a:rPr>
              <a:t>Dose </a:t>
            </a:r>
            <a:r>
              <a:rPr lang="en-US" sz="1600" b="1" dirty="0">
                <a:latin typeface="Arial" panose="020B0604020202020204" pitchFamily="34" charset="0"/>
                <a:ea typeface="ＭＳ Ｐゴシック" charset="0"/>
                <a:cs typeface="Arial" panose="020B0604020202020204" pitchFamily="34" charset="0"/>
              </a:rPr>
              <a:t>escalation </a:t>
            </a:r>
            <a:r>
              <a:rPr lang="en-US" sz="1600" b="1" i="1" dirty="0">
                <a:latin typeface="Arial" panose="020B0604020202020204" pitchFamily="34" charset="0"/>
                <a:ea typeface="ＭＳ Ｐゴシック" charset="0"/>
                <a:cs typeface="Arial" panose="020B0604020202020204" pitchFamily="34" charset="0"/>
              </a:rPr>
              <a:t>completed</a:t>
            </a:r>
          </a:p>
        </p:txBody>
      </p:sp>
      <p:sp>
        <p:nvSpPr>
          <p:cNvPr id="25" name="TextBox 24"/>
          <p:cNvSpPr txBox="1"/>
          <p:nvPr/>
        </p:nvSpPr>
        <p:spPr>
          <a:xfrm>
            <a:off x="304800" y="1100601"/>
            <a:ext cx="8534400" cy="830997"/>
          </a:xfrm>
          <a:prstGeom prst="rect">
            <a:avLst/>
          </a:prstGeom>
          <a:noFill/>
        </p:spPr>
        <p:txBody>
          <a:bodyPr wrap="square" rtlCol="0">
            <a:spAutoFit/>
          </a:bodyPr>
          <a:lstStyle/>
          <a:p>
            <a:pPr defTabSz="457200"/>
            <a:r>
              <a:rPr lang="en-US" sz="1600" u="sng" dirty="0">
                <a:ea typeface="ＭＳ Ｐゴシック" charset="0"/>
              </a:rPr>
              <a:t>Key o</a:t>
            </a:r>
            <a:r>
              <a:rPr lang="en-US" sz="1600" u="sng" dirty="0" smtClean="0">
                <a:ea typeface="ＭＳ Ｐゴシック" charset="0"/>
              </a:rPr>
              <a:t>bjectives</a:t>
            </a:r>
            <a:endParaRPr lang="en-US" sz="1600" u="sng" dirty="0">
              <a:ea typeface="ＭＳ Ｐゴシック" charset="0"/>
            </a:endParaRPr>
          </a:p>
          <a:p>
            <a:pPr marL="180975" indent="-180975" defTabSz="457200">
              <a:buFont typeface="Arial" panose="020B0604020202020204" pitchFamily="34" charset="0"/>
              <a:buChar char="•"/>
            </a:pPr>
            <a:r>
              <a:rPr lang="en-US" sz="1600" dirty="0">
                <a:ea typeface="ＭＳ Ｐゴシック" charset="0"/>
              </a:rPr>
              <a:t>Part </a:t>
            </a:r>
            <a:r>
              <a:rPr lang="en-US" sz="1600" dirty="0" smtClean="0">
                <a:ea typeface="ＭＳ Ｐゴシック" charset="0"/>
              </a:rPr>
              <a:t>1: MTD</a:t>
            </a:r>
            <a:r>
              <a:rPr lang="en-US" sz="1600" dirty="0">
                <a:ea typeface="ＭＳ Ｐゴシック" charset="0"/>
              </a:rPr>
              <a:t>, </a:t>
            </a:r>
            <a:r>
              <a:rPr lang="en-US" sz="1600" dirty="0" smtClean="0">
                <a:ea typeface="ＭＳ Ｐゴシック" charset="0"/>
              </a:rPr>
              <a:t>safety, pharmacokinetics</a:t>
            </a:r>
            <a:r>
              <a:rPr lang="en-US" sz="1600" dirty="0">
                <a:ea typeface="ＭＳ Ｐゴシック" charset="0"/>
              </a:rPr>
              <a:t>, </a:t>
            </a:r>
            <a:r>
              <a:rPr lang="en-US" sz="1600" dirty="0" smtClean="0">
                <a:ea typeface="ＭＳ Ｐゴシック" charset="0"/>
              </a:rPr>
              <a:t>ctDNA </a:t>
            </a:r>
            <a:r>
              <a:rPr lang="en-US" sz="1600" dirty="0">
                <a:ea typeface="ＭＳ Ｐゴシック" charset="0"/>
              </a:rPr>
              <a:t>analyses, anti-tumor activity</a:t>
            </a:r>
          </a:p>
          <a:p>
            <a:pPr marL="180975" indent="-180975" defTabSz="457200">
              <a:buFont typeface="Arial" panose="020B0604020202020204" pitchFamily="34" charset="0"/>
              <a:buChar char="•"/>
            </a:pPr>
            <a:r>
              <a:rPr lang="en-US" sz="1600" dirty="0">
                <a:ea typeface="ＭＳ Ｐゴシック" charset="0"/>
              </a:rPr>
              <a:t>Part </a:t>
            </a:r>
            <a:r>
              <a:rPr lang="en-US" sz="1600" dirty="0" smtClean="0">
                <a:ea typeface="ＭＳ Ｐゴシック" charset="0"/>
              </a:rPr>
              <a:t>2: response </a:t>
            </a:r>
            <a:r>
              <a:rPr lang="en-US" sz="1600" dirty="0">
                <a:ea typeface="ＭＳ Ｐゴシック" charset="0"/>
              </a:rPr>
              <a:t>rate, duration of response, </a:t>
            </a:r>
            <a:r>
              <a:rPr lang="en-US" sz="1600" dirty="0" smtClean="0">
                <a:ea typeface="ＭＳ Ｐゴシック" charset="0"/>
              </a:rPr>
              <a:t>safety</a:t>
            </a:r>
            <a:endParaRPr lang="en-US" sz="1600" dirty="0">
              <a:ea typeface="ＭＳ Ｐゴシック" charset="0"/>
            </a:endParaRPr>
          </a:p>
        </p:txBody>
      </p:sp>
      <p:sp>
        <p:nvSpPr>
          <p:cNvPr id="12" name="TextBox 11"/>
          <p:cNvSpPr txBox="1"/>
          <p:nvPr/>
        </p:nvSpPr>
        <p:spPr>
          <a:xfrm>
            <a:off x="304800" y="4396584"/>
            <a:ext cx="4271387" cy="1077218"/>
          </a:xfrm>
          <a:prstGeom prst="rect">
            <a:avLst/>
          </a:prstGeom>
          <a:noFill/>
        </p:spPr>
        <p:txBody>
          <a:bodyPr wrap="square" rtlCol="0">
            <a:spAutoFit/>
          </a:bodyPr>
          <a:lstStyle/>
          <a:p>
            <a:pPr marL="180975" indent="-180975" defTabSz="457200">
              <a:buFont typeface="Arial" panose="020B0604020202020204" pitchFamily="34" charset="0"/>
              <a:buChar char="•"/>
            </a:pPr>
            <a:r>
              <a:rPr lang="en-US" sz="1600" dirty="0">
                <a:ea typeface="ＭＳ Ｐゴシック" charset="0"/>
              </a:rPr>
              <a:t>3+3 design with enrichment</a:t>
            </a:r>
          </a:p>
          <a:p>
            <a:pPr marL="180975" indent="-180975" defTabSz="457200">
              <a:buFont typeface="Arial" panose="020B0604020202020204" pitchFamily="34" charset="0"/>
              <a:buChar char="•"/>
            </a:pPr>
            <a:r>
              <a:rPr lang="en-US" sz="1600" dirty="0">
                <a:ea typeface="ＭＳ Ｐゴシック" charset="0"/>
              </a:rPr>
              <a:t>Dose levels: 30, 60, 90, 135, </a:t>
            </a:r>
            <a:r>
              <a:rPr lang="en-US" sz="1600" dirty="0" smtClean="0">
                <a:ea typeface="ＭＳ Ｐゴシック" charset="0"/>
              </a:rPr>
              <a:t/>
            </a:r>
            <a:br>
              <a:rPr lang="en-US" sz="1600" dirty="0" smtClean="0">
                <a:ea typeface="ＭＳ Ｐゴシック" charset="0"/>
              </a:rPr>
            </a:br>
            <a:r>
              <a:rPr lang="en-US" sz="1600" dirty="0" smtClean="0">
                <a:ea typeface="ＭＳ Ｐゴシック" charset="0"/>
              </a:rPr>
              <a:t>200</a:t>
            </a:r>
            <a:r>
              <a:rPr lang="en-US" sz="1600" dirty="0">
                <a:ea typeface="ＭＳ Ｐゴシック" charset="0"/>
              </a:rPr>
              <a:t>, 300, 400 and 600 </a:t>
            </a:r>
            <a:r>
              <a:rPr lang="en-US" sz="1600" dirty="0" smtClean="0">
                <a:ea typeface="ＭＳ Ｐゴシック" charset="0"/>
              </a:rPr>
              <a:t>mg QD</a:t>
            </a:r>
            <a:endParaRPr lang="en-US" sz="1600" dirty="0">
              <a:ea typeface="ＭＳ Ｐゴシック" charset="0"/>
            </a:endParaRPr>
          </a:p>
          <a:p>
            <a:pPr marL="180975" indent="-180975" defTabSz="457200">
              <a:buFont typeface="Arial" panose="020B0604020202020204" pitchFamily="34" charset="0"/>
              <a:buChar char="•"/>
            </a:pPr>
            <a:r>
              <a:rPr lang="en-US" sz="1600" dirty="0">
                <a:ea typeface="ＭＳ Ｐゴシック" charset="0"/>
              </a:rPr>
              <a:t>MTD determined to be 400 </a:t>
            </a:r>
            <a:r>
              <a:rPr lang="en-US" sz="1600" dirty="0" smtClean="0">
                <a:ea typeface="ＭＳ Ｐゴシック" charset="0"/>
              </a:rPr>
              <a:t>mg PO </a:t>
            </a:r>
            <a:r>
              <a:rPr lang="en-US" sz="1600" dirty="0">
                <a:ea typeface="ＭＳ Ｐゴシック" charset="0"/>
              </a:rPr>
              <a:t>QD</a:t>
            </a:r>
          </a:p>
        </p:txBody>
      </p:sp>
    </p:spTree>
    <p:extLst>
      <p:ext uri="{BB962C8B-B14F-4D97-AF65-F5344CB8AC3E}">
        <p14:creationId xmlns:p14="http://schemas.microsoft.com/office/powerpoint/2010/main" val="2431875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Dose escalation phase 1 study design</a:t>
            </a:r>
            <a:endParaRPr lang="en-US" dirty="0"/>
          </a:p>
        </p:txBody>
      </p:sp>
      <p:pic>
        <p:nvPicPr>
          <p:cNvPr id="3074" name="Picture 2" descr="http://ars.els-cdn.com/content/image/1-s2.0-S157478911400180X-gr1_l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583320"/>
            <a:ext cx="7099801" cy="45145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0" y="6358646"/>
            <a:ext cx="3663182" cy="338554"/>
          </a:xfrm>
          <a:prstGeom prst="rect">
            <a:avLst/>
          </a:prstGeom>
          <a:noFill/>
        </p:spPr>
        <p:txBody>
          <a:bodyPr wrap="none" rtlCol="0">
            <a:spAutoFit/>
          </a:bodyPr>
          <a:lstStyle/>
          <a:p>
            <a:r>
              <a:rPr lang="en-US" sz="1600" dirty="0" smtClean="0"/>
              <a:t>Cook et al., Molecular Oncology 2016 </a:t>
            </a:r>
            <a:endParaRPr lang="en-US" sz="1600" dirty="0"/>
          </a:p>
        </p:txBody>
      </p:sp>
    </p:spTree>
    <p:extLst>
      <p:ext uri="{BB962C8B-B14F-4D97-AF65-F5344CB8AC3E}">
        <p14:creationId xmlns:p14="http://schemas.microsoft.com/office/powerpoint/2010/main" val="617791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90725" y="152400"/>
            <a:ext cx="8610600" cy="731839"/>
          </a:xfrm>
        </p:spPr>
        <p:txBody>
          <a:bodyPr/>
          <a:lstStyle/>
          <a:p>
            <a:r>
              <a:rPr lang="en-US" sz="2800" dirty="0" smtClean="0"/>
              <a:t>Demography and baseline patient characteristics</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32751141"/>
              </p:ext>
            </p:extLst>
          </p:nvPr>
        </p:nvGraphicFramePr>
        <p:xfrm>
          <a:off x="308149" y="1032247"/>
          <a:ext cx="8531051" cy="4983480"/>
        </p:xfrm>
        <a:graphic>
          <a:graphicData uri="http://schemas.openxmlformats.org/drawingml/2006/table">
            <a:tbl>
              <a:tblPr firstRow="1" bandRow="1">
                <a:tableStyleId>{5C22544A-7EE6-4342-B048-85BDC9FD1C3A}</a:tableStyleId>
              </a:tblPr>
              <a:tblGrid>
                <a:gridCol w="4265527">
                  <a:extLst>
                    <a:ext uri="{9D8B030D-6E8A-4147-A177-3AD203B41FA5}">
                      <a16:colId xmlns:a16="http://schemas.microsoft.com/office/drawing/2014/main" xmlns="" val="20000"/>
                    </a:ext>
                  </a:extLst>
                </a:gridCol>
                <a:gridCol w="2132762">
                  <a:extLst>
                    <a:ext uri="{9D8B030D-6E8A-4147-A177-3AD203B41FA5}">
                      <a16:colId xmlns:a16="http://schemas.microsoft.com/office/drawing/2014/main" xmlns="" val="20001"/>
                    </a:ext>
                  </a:extLst>
                </a:gridCol>
                <a:gridCol w="2132762">
                  <a:extLst>
                    <a:ext uri="{9D8B030D-6E8A-4147-A177-3AD203B41FA5}">
                      <a16:colId xmlns:a16="http://schemas.microsoft.com/office/drawing/2014/main" xmlns="" val="20002"/>
                    </a:ext>
                  </a:extLst>
                </a:gridCol>
              </a:tblGrid>
              <a:tr h="381000">
                <a:tc>
                  <a:txBody>
                    <a:bodyPr/>
                    <a:lstStyle/>
                    <a:p>
                      <a:pPr algn="l"/>
                      <a:r>
                        <a:rPr lang="en-US" sz="1900" b="1" dirty="0" smtClean="0">
                          <a:solidFill>
                            <a:schemeClr val="bg1"/>
                          </a:solidFill>
                        </a:rPr>
                        <a:t>Parameter</a:t>
                      </a:r>
                      <a:endParaRPr lang="en-US" sz="1900" b="1" dirty="0">
                        <a:solidFill>
                          <a:schemeClr val="bg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D68"/>
                    </a:solidFill>
                  </a:tcPr>
                </a:tc>
                <a:tc gridSpan="2">
                  <a:txBody>
                    <a:bodyPr/>
                    <a:lstStyle/>
                    <a:p>
                      <a:pPr algn="ctr"/>
                      <a:r>
                        <a:rPr lang="en-US" sz="1900" b="1" dirty="0" smtClean="0">
                          <a:solidFill>
                            <a:schemeClr val="bg1"/>
                          </a:solidFill>
                        </a:rPr>
                        <a:t>All patients,</a:t>
                      </a:r>
                      <a:r>
                        <a:rPr lang="en-US" sz="1900" b="1" baseline="0" dirty="0" smtClean="0">
                          <a:solidFill>
                            <a:schemeClr val="bg1"/>
                          </a:solidFill>
                        </a:rPr>
                        <a:t> N=72</a:t>
                      </a:r>
                      <a:endParaRPr lang="en-US" sz="1900" b="1" dirty="0">
                        <a:solidFill>
                          <a:schemeClr val="bg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D68"/>
                    </a:solidFill>
                  </a:tcPr>
                </a:tc>
                <a:tc hMerge="1">
                  <a:txBody>
                    <a:bodyPr/>
                    <a:lstStyle/>
                    <a:p>
                      <a:endParaRPr lang="en-US"/>
                    </a:p>
                  </a:txBody>
                  <a:tcPr/>
                </a:tc>
                <a:extLst>
                  <a:ext uri="{0D108BD9-81ED-4DB2-BD59-A6C34878D82A}">
                    <a16:rowId xmlns:a16="http://schemas.microsoft.com/office/drawing/2014/main" xmlns="" val="10000"/>
                  </a:ext>
                </a:extLst>
              </a:tr>
              <a:tr h="381000">
                <a:tc>
                  <a:txBody>
                    <a:bodyPr/>
                    <a:lstStyle/>
                    <a:p>
                      <a:pPr algn="l"/>
                      <a:r>
                        <a:rPr lang="en-US" sz="1900" b="1" dirty="0" smtClean="0"/>
                        <a:t>Age (years), median (range)</a:t>
                      </a:r>
                      <a:endParaRPr lang="en-US" sz="19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F0"/>
                    </a:solidFill>
                  </a:tcPr>
                </a:tc>
                <a:tc gridSpan="2">
                  <a:txBody>
                    <a:bodyPr/>
                    <a:lstStyle/>
                    <a:p>
                      <a:pPr algn="ctr"/>
                      <a:r>
                        <a:rPr lang="en-US" sz="1900" b="1" dirty="0" smtClean="0"/>
                        <a:t>61 (25–85)</a:t>
                      </a:r>
                      <a:endParaRPr lang="en-US" sz="19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F0"/>
                    </a:solidFill>
                  </a:tcPr>
                </a:tc>
                <a:tc hMerge="1">
                  <a:txBody>
                    <a:bodyPr/>
                    <a:lstStyle/>
                    <a:p>
                      <a:endParaRPr lang="en-US"/>
                    </a:p>
                  </a:txBody>
                  <a:tcPr/>
                </a:tc>
                <a:extLst>
                  <a:ext uri="{0D108BD9-81ED-4DB2-BD59-A6C34878D82A}">
                    <a16:rowId xmlns:a16="http://schemas.microsoft.com/office/drawing/2014/main" xmlns="" val="10001"/>
                  </a:ext>
                </a:extLst>
              </a:tr>
              <a:tr h="381000">
                <a:tc>
                  <a:txBody>
                    <a:bodyPr/>
                    <a:lstStyle/>
                    <a:p>
                      <a:pPr algn="ctr"/>
                      <a:endParaRPr lang="en-US" sz="1900" b="1" dirty="0">
                        <a:solidFill>
                          <a:schemeClr val="bg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a:r>
                        <a:rPr lang="en-US" sz="1900" b="1" dirty="0" smtClean="0">
                          <a:solidFill>
                            <a:schemeClr val="bg1"/>
                          </a:solidFill>
                        </a:rPr>
                        <a:t>n (%)</a:t>
                      </a:r>
                      <a:endParaRPr lang="en-US" sz="1900" b="1" dirty="0">
                        <a:solidFill>
                          <a:schemeClr val="bg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extLst>
                  <a:ext uri="{0D108BD9-81ED-4DB2-BD59-A6C34878D82A}">
                    <a16:rowId xmlns:a16="http://schemas.microsoft.com/office/drawing/2014/main" xmlns="" val="10002"/>
                  </a:ext>
                </a:extLst>
              </a:tr>
              <a:tr h="960120">
                <a:tc>
                  <a:txBody>
                    <a:bodyPr/>
                    <a:lstStyle/>
                    <a:p>
                      <a:pPr algn="just"/>
                      <a:r>
                        <a:rPr lang="en-US" sz="1900" b="1" dirty="0" smtClean="0"/>
                        <a:t>GIST subtype</a:t>
                      </a:r>
                    </a:p>
                    <a:p>
                      <a:pPr algn="just"/>
                      <a:r>
                        <a:rPr lang="en-US" sz="1900" b="1" dirty="0" smtClean="0">
                          <a:sym typeface="Symbol"/>
                        </a:rPr>
                        <a:t>    KIT mutant</a:t>
                      </a:r>
                    </a:p>
                    <a:p>
                      <a:pPr marL="0" indent="0" algn="just">
                        <a:buFont typeface="Arial" panose="020B0604020202020204" pitchFamily="34" charset="0"/>
                        <a:buNone/>
                      </a:pPr>
                      <a:r>
                        <a:rPr lang="en-US" sz="1900" b="1" dirty="0" smtClean="0"/>
                        <a:t>    PDGFR</a:t>
                      </a:r>
                      <a:r>
                        <a:rPr lang="en-US" sz="1900" b="1" dirty="0" smtClean="0">
                          <a:sym typeface="Symbol"/>
                        </a:rPr>
                        <a:t> mutant  </a:t>
                      </a: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ACADE"/>
                    </a:solidFill>
                  </a:tcPr>
                </a:tc>
                <a:tc gridSpan="2">
                  <a:txBody>
                    <a:bodyPr/>
                    <a:lstStyle/>
                    <a:p>
                      <a:pPr marL="0" indent="0" algn="ctr">
                        <a:buFont typeface="Arial" panose="020B0604020202020204" pitchFamily="34" charset="0"/>
                        <a:buNone/>
                      </a:pPr>
                      <a:endParaRPr lang="en-US" sz="1900" b="1" dirty="0" smtClean="0"/>
                    </a:p>
                    <a:p>
                      <a:pPr marL="0" indent="0" algn="ctr">
                        <a:buFont typeface="Arial" panose="020B0604020202020204" pitchFamily="34" charset="0"/>
                        <a:buNone/>
                      </a:pPr>
                      <a:r>
                        <a:rPr lang="en-US" sz="1900" b="1" dirty="0" smtClean="0"/>
                        <a:t>40 </a:t>
                      </a:r>
                      <a:r>
                        <a:rPr lang="en-US" sz="1900" b="1" baseline="0" dirty="0" smtClean="0"/>
                        <a:t>(56)</a:t>
                      </a:r>
                    </a:p>
                    <a:p>
                      <a:pPr marL="0" indent="0" algn="ctr">
                        <a:buFont typeface="Arial" panose="020B0604020202020204" pitchFamily="34" charset="0"/>
                        <a:buNone/>
                      </a:pPr>
                      <a:r>
                        <a:rPr lang="en-US" sz="1900" b="1" baseline="0" dirty="0" smtClean="0"/>
                        <a:t>32 (44)</a:t>
                      </a: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ACADE"/>
                    </a:solidFill>
                  </a:tcPr>
                </a:tc>
                <a:tc hMerge="1">
                  <a:txBody>
                    <a:bodyPr/>
                    <a:lstStyle/>
                    <a:p>
                      <a:endParaRPr lang="en-US"/>
                    </a:p>
                  </a:txBody>
                  <a:tcPr/>
                </a:tc>
                <a:extLst>
                  <a:ext uri="{0D108BD9-81ED-4DB2-BD59-A6C34878D82A}">
                    <a16:rowId xmlns:a16="http://schemas.microsoft.com/office/drawing/2014/main" xmlns="" val="10003"/>
                  </a:ext>
                </a:extLst>
              </a:tr>
              <a:tr h="381000">
                <a:tc>
                  <a:txBody>
                    <a:bodyPr/>
                    <a:lstStyle/>
                    <a:p>
                      <a:pPr algn="just"/>
                      <a:r>
                        <a:rPr lang="en-US" sz="1900" b="1" dirty="0" smtClean="0"/>
                        <a:t>Metastatic disease</a:t>
                      </a:r>
                      <a:endParaRPr lang="en-US" sz="19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F0"/>
                    </a:solidFill>
                  </a:tcPr>
                </a:tc>
                <a:tc gridSpan="2">
                  <a:txBody>
                    <a:bodyPr/>
                    <a:lstStyle/>
                    <a:p>
                      <a:pPr algn="ctr"/>
                      <a:r>
                        <a:rPr lang="en-US" sz="1900" b="1" dirty="0" smtClean="0"/>
                        <a:t>69 (96)</a:t>
                      </a:r>
                      <a:endParaRPr lang="en-US" sz="19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F0"/>
                    </a:solidFill>
                  </a:tcPr>
                </a:tc>
                <a:tc hMerge="1">
                  <a:txBody>
                    <a:bodyPr/>
                    <a:lstStyle/>
                    <a:p>
                      <a:endParaRPr lang="en-US"/>
                    </a:p>
                  </a:txBody>
                  <a:tcPr/>
                </a:tc>
                <a:extLst>
                  <a:ext uri="{0D108BD9-81ED-4DB2-BD59-A6C34878D82A}">
                    <a16:rowId xmlns:a16="http://schemas.microsoft.com/office/drawing/2014/main" xmlns="" val="10004"/>
                  </a:ext>
                </a:extLst>
              </a:tr>
              <a:tr h="1249680">
                <a:tc>
                  <a:txBody>
                    <a:bodyPr/>
                    <a:lstStyle/>
                    <a:p>
                      <a:pPr algn="just"/>
                      <a:r>
                        <a:rPr lang="en-US" sz="1900" b="1" dirty="0" smtClean="0"/>
                        <a:t>Largest target lesion size (cm) </a:t>
                      </a:r>
                    </a:p>
                    <a:p>
                      <a:pPr algn="just"/>
                      <a:r>
                        <a:rPr lang="en-US" sz="1900" b="1" dirty="0" smtClean="0"/>
                        <a:t>    ≤5</a:t>
                      </a:r>
                    </a:p>
                    <a:p>
                      <a:pPr algn="just"/>
                      <a:r>
                        <a:rPr lang="en-US" sz="1900" b="1" baseline="0" dirty="0" smtClean="0"/>
                        <a:t>    </a:t>
                      </a:r>
                      <a:r>
                        <a:rPr lang="en-US" sz="1900" b="1" dirty="0" smtClean="0"/>
                        <a:t>&gt;5–≤10</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900" b="1" dirty="0" smtClean="0"/>
                        <a:t>    &gt;10 </a:t>
                      </a: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ACADE"/>
                    </a:solidFill>
                  </a:tcPr>
                </a:tc>
                <a:tc gridSpan="2">
                  <a:txBody>
                    <a:bodyPr/>
                    <a:lstStyle/>
                    <a:p>
                      <a:pPr algn="ctr"/>
                      <a:endParaRPr lang="en-US" sz="1900" b="1" dirty="0" smtClean="0"/>
                    </a:p>
                    <a:p>
                      <a:pPr algn="ctr"/>
                      <a:r>
                        <a:rPr lang="en-US" sz="1900" b="1" dirty="0" smtClean="0"/>
                        <a:t>18 (25)</a:t>
                      </a:r>
                    </a:p>
                    <a:p>
                      <a:pPr algn="ctr"/>
                      <a:r>
                        <a:rPr lang="en-US" sz="1900" b="1" dirty="0" smtClean="0"/>
                        <a:t>25 (35)</a:t>
                      </a:r>
                    </a:p>
                    <a:p>
                      <a:pPr algn="ctr"/>
                      <a:r>
                        <a:rPr lang="en-US" sz="1900" b="1" dirty="0" smtClean="0"/>
                        <a:t>29 (40)</a:t>
                      </a: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ACADE"/>
                    </a:solidFill>
                  </a:tcPr>
                </a:tc>
                <a:tc hMerge="1">
                  <a:txBody>
                    <a:bodyPr/>
                    <a:lstStyle/>
                    <a:p>
                      <a:endParaRPr lang="en-US"/>
                    </a:p>
                  </a:txBody>
                  <a:tcPr/>
                </a:tc>
                <a:extLst>
                  <a:ext uri="{0D108BD9-81ED-4DB2-BD59-A6C34878D82A}">
                    <a16:rowId xmlns:a16="http://schemas.microsoft.com/office/drawing/2014/main" xmlns="" val="10005"/>
                  </a:ext>
                </a:extLst>
              </a:tr>
              <a:tr h="12496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900" b="1" dirty="0" smtClean="0"/>
                        <a:t>No. prior</a:t>
                      </a:r>
                      <a:r>
                        <a:rPr lang="en-US" sz="1900" b="1" baseline="0" dirty="0" smtClean="0"/>
                        <a:t> kinase inhibitors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900" b="1" baseline="0" dirty="0" smtClean="0"/>
                        <a:t>    Median (range)</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900" b="1" baseline="0" dirty="0" smtClean="0"/>
                        <a:t>   </a:t>
                      </a:r>
                      <a:r>
                        <a:rPr lang="en-US" sz="1900" b="1" dirty="0" smtClean="0"/>
                        <a:t> ≥3</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900" b="1" baseline="0" dirty="0" smtClean="0">
                          <a:solidFill>
                            <a:srgbClr val="FF0000"/>
                          </a:solidFill>
                        </a:rPr>
                        <a:t>    </a:t>
                      </a:r>
                      <a:r>
                        <a:rPr lang="en-US" sz="1900" b="1" baseline="0" dirty="0" smtClean="0">
                          <a:solidFill>
                            <a:schemeClr val="tx1"/>
                          </a:solidFill>
                        </a:rPr>
                        <a:t>Prior </a:t>
                      </a:r>
                      <a:r>
                        <a:rPr lang="en-US" sz="1900" b="1" baseline="0" dirty="0" err="1" smtClean="0">
                          <a:solidFill>
                            <a:schemeClr val="tx1"/>
                          </a:solidFill>
                        </a:rPr>
                        <a:t>regorafenib</a:t>
                      </a:r>
                      <a:endParaRPr lang="en-US" sz="1900" b="1" dirty="0" smtClean="0">
                        <a:solidFill>
                          <a:schemeClr val="tx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F0"/>
                    </a:solidFill>
                  </a:tcPr>
                </a:tc>
                <a:tc>
                  <a:txBody>
                    <a:bodyPr/>
                    <a:lstStyle/>
                    <a:p>
                      <a:pPr algn="ctr"/>
                      <a:r>
                        <a:rPr lang="en-US" sz="1900" b="1" u="sng" dirty="0" smtClean="0"/>
                        <a:t>PDGFR</a:t>
                      </a:r>
                      <a:r>
                        <a:rPr lang="en-US" sz="1900" b="1" u="sng" dirty="0" smtClean="0">
                          <a:sym typeface="Symbol"/>
                        </a:rPr>
                        <a:t>            </a:t>
                      </a:r>
                    </a:p>
                    <a:p>
                      <a:pPr algn="ctr"/>
                      <a:r>
                        <a:rPr lang="en-US" sz="1900" b="1" dirty="0" smtClean="0"/>
                        <a:t>1.5</a:t>
                      </a:r>
                      <a:r>
                        <a:rPr lang="en-US" sz="1900" b="1" baseline="0" dirty="0" smtClean="0"/>
                        <a:t> (0–6)</a:t>
                      </a:r>
                    </a:p>
                    <a:p>
                      <a:pPr algn="ctr"/>
                      <a:r>
                        <a:rPr lang="en-US" sz="1900" b="1" dirty="0" smtClean="0"/>
                        <a:t>10 (31)</a:t>
                      </a:r>
                    </a:p>
                    <a:p>
                      <a:pPr algn="ctr"/>
                      <a:r>
                        <a:rPr lang="en-US" sz="1900" b="1" dirty="0" smtClean="0">
                          <a:solidFill>
                            <a:schemeClr val="tx1"/>
                          </a:solidFill>
                        </a:rPr>
                        <a:t>8 (25)</a:t>
                      </a:r>
                      <a:endParaRPr lang="en-US" sz="1900" b="1" dirty="0">
                        <a:solidFill>
                          <a:schemeClr val="tx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u="sng" dirty="0" smtClean="0">
                          <a:sym typeface="Symbol"/>
                        </a:rPr>
                        <a:t>KIT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900" b="1" baseline="0" dirty="0" smtClean="0"/>
                        <a:t>4 (2–11)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t>36 (90)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tx1"/>
                          </a:solidFill>
                        </a:rPr>
                        <a:t>34 (85)</a:t>
                      </a: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F0"/>
                    </a:solidFill>
                  </a:tcPr>
                </a:tc>
                <a:extLst>
                  <a:ext uri="{0D108BD9-81ED-4DB2-BD59-A6C34878D82A}">
                    <a16:rowId xmlns:a16="http://schemas.microsoft.com/office/drawing/2014/main" xmlns="" val="10006"/>
                  </a:ext>
                </a:extLst>
              </a:tr>
            </a:tbl>
          </a:graphicData>
        </a:graphic>
      </p:graphicFrame>
      <p:sp>
        <p:nvSpPr>
          <p:cNvPr id="8" name="TextBox 7"/>
          <p:cNvSpPr txBox="1"/>
          <p:nvPr/>
        </p:nvSpPr>
        <p:spPr>
          <a:xfrm>
            <a:off x="276954" y="6044272"/>
            <a:ext cx="3493264" cy="230832"/>
          </a:xfrm>
          <a:prstGeom prst="rect">
            <a:avLst/>
          </a:prstGeom>
          <a:noFill/>
        </p:spPr>
        <p:txBody>
          <a:bodyPr wrap="none" rtlCol="0" anchor="b" anchorCtr="0">
            <a:spAutoFit/>
          </a:bodyPr>
          <a:lstStyle/>
          <a:p>
            <a:pPr defTabSz="457200"/>
            <a:r>
              <a:rPr lang="en-GB" sz="900" dirty="0">
                <a:ea typeface="ＭＳ Ｐゴシック" charset="0"/>
              </a:rPr>
              <a:t>Data are preliminary and based on a cut off date of 28 April 2017</a:t>
            </a:r>
          </a:p>
        </p:txBody>
      </p:sp>
      <p:sp>
        <p:nvSpPr>
          <p:cNvPr id="2" name="Rounded Rectangle 1"/>
          <p:cNvSpPr/>
          <p:nvPr/>
        </p:nvSpPr>
        <p:spPr>
          <a:xfrm>
            <a:off x="4572000" y="4726900"/>
            <a:ext cx="4267199" cy="12199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endParaRPr>
          </a:p>
        </p:txBody>
      </p:sp>
    </p:spTree>
    <p:extLst>
      <p:ext uri="{BB962C8B-B14F-4D97-AF65-F5344CB8AC3E}">
        <p14:creationId xmlns:p14="http://schemas.microsoft.com/office/powerpoint/2010/main" val="3421152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04801" y="260351"/>
            <a:ext cx="8610600" cy="1104900"/>
          </a:xfrm>
        </p:spPr>
        <p:txBody>
          <a:bodyPr/>
          <a:lstStyle/>
          <a:p>
            <a:r>
              <a:rPr lang="en-US" sz="3200" dirty="0"/>
              <a:t>BLU-285 pharmacokinetics support </a:t>
            </a:r>
            <a:r>
              <a:rPr lang="en-US" sz="3200" dirty="0" smtClean="0"/>
              <a:t>once daily </a:t>
            </a:r>
            <a:r>
              <a:rPr lang="en-US" sz="3200" dirty="0"/>
              <a:t>dosing and broad mutational coverage</a:t>
            </a:r>
          </a:p>
        </p:txBody>
      </p:sp>
      <p:sp>
        <p:nvSpPr>
          <p:cNvPr id="15" name="Content Placeholder 3"/>
          <p:cNvSpPr>
            <a:spLocks noGrp="1"/>
          </p:cNvSpPr>
          <p:nvPr>
            <p:ph idx="1"/>
          </p:nvPr>
        </p:nvSpPr>
        <p:spPr>
          <a:xfrm>
            <a:off x="402308" y="5127109"/>
            <a:ext cx="8534400" cy="1395505"/>
          </a:xfrm>
        </p:spPr>
        <p:txBody>
          <a:bodyPr/>
          <a:lstStyle/>
          <a:p>
            <a:pPr marL="182563" indent="-182563"/>
            <a:r>
              <a:rPr lang="en-US" sz="1400" dirty="0" smtClean="0"/>
              <a:t>Relatively rapid absorption Tmax ~2–8 hours and long half-life &gt;24 hours</a:t>
            </a:r>
          </a:p>
          <a:p>
            <a:pPr marL="182563" indent="-182563"/>
            <a:r>
              <a:rPr lang="en-US" sz="1400" dirty="0" smtClean="0"/>
              <a:t>Exposure at the 300 and 400 (MTD) mg provides broad coverage of primary and secondary KIT/PDGFR</a:t>
            </a:r>
            <a:r>
              <a:rPr lang="en-US" sz="1400" dirty="0" smtClean="0">
                <a:sym typeface="Symbol"/>
              </a:rPr>
              <a:t></a:t>
            </a:r>
            <a:r>
              <a:rPr lang="en-US" sz="1400" dirty="0" smtClean="0"/>
              <a:t> mutations based on patient derived xenografts (PDX)</a:t>
            </a:r>
          </a:p>
        </p:txBody>
      </p:sp>
      <p:pic>
        <p:nvPicPr>
          <p:cNvPr id="4" name="Picture 3"/>
          <p:cNvPicPr>
            <a:picLocks noChangeAspect="1"/>
          </p:cNvPicPr>
          <p:nvPr/>
        </p:nvPicPr>
        <p:blipFill rotWithShape="1">
          <a:blip r:embed="rId3"/>
          <a:srcRect t="4202" r="2161"/>
          <a:stretch/>
        </p:blipFill>
        <p:spPr>
          <a:xfrm>
            <a:off x="402308" y="1506757"/>
            <a:ext cx="8309810" cy="3585816"/>
          </a:xfrm>
          <a:prstGeom prst="rect">
            <a:avLst/>
          </a:prstGeom>
          <a:solidFill>
            <a:schemeClr val="bg1"/>
          </a:solidFill>
        </p:spPr>
      </p:pic>
      <p:sp>
        <p:nvSpPr>
          <p:cNvPr id="56" name="TextBox 55"/>
          <p:cNvSpPr txBox="1"/>
          <p:nvPr/>
        </p:nvSpPr>
        <p:spPr>
          <a:xfrm>
            <a:off x="6560823" y="4798219"/>
            <a:ext cx="2281121" cy="230832"/>
          </a:xfrm>
          <a:prstGeom prst="rect">
            <a:avLst/>
          </a:prstGeom>
          <a:noFill/>
        </p:spPr>
        <p:txBody>
          <a:bodyPr wrap="square" rtlCol="0">
            <a:spAutoFit/>
          </a:bodyPr>
          <a:lstStyle/>
          <a:p>
            <a:pPr defTabSz="457200"/>
            <a:r>
              <a:rPr lang="en-GB" sz="900" dirty="0" smtClean="0">
                <a:solidFill>
                  <a:srgbClr val="000000"/>
                </a:solidFill>
                <a:ea typeface="ＭＳ Ｐゴシック" charset="0"/>
              </a:rPr>
              <a:t>*includes escalation and expansion data</a:t>
            </a:r>
            <a:endParaRPr lang="en-GB" sz="900" dirty="0">
              <a:solidFill>
                <a:srgbClr val="000000"/>
              </a:solidFill>
              <a:ea typeface="ＭＳ Ｐゴシック" charset="0"/>
            </a:endParaRPr>
          </a:p>
        </p:txBody>
      </p:sp>
    </p:spTree>
    <p:extLst>
      <p:ext uri="{BB962C8B-B14F-4D97-AF65-F5344CB8AC3E}">
        <p14:creationId xmlns:p14="http://schemas.microsoft.com/office/powerpoint/2010/main" val="212767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57200" y="1807234"/>
            <a:ext cx="8229600" cy="4525963"/>
          </a:xfrm>
        </p:spPr>
        <p:txBody>
          <a:bodyPr/>
          <a:lstStyle/>
          <a:p>
            <a:r>
              <a:rPr lang="en-US" sz="2400" dirty="0" smtClean="0"/>
              <a:t>Small molecule </a:t>
            </a:r>
            <a:r>
              <a:rPr lang="en-US" sz="2400" dirty="0" err="1" smtClean="0"/>
              <a:t>kinase</a:t>
            </a:r>
            <a:r>
              <a:rPr lang="en-US" sz="2400" dirty="0" smtClean="0"/>
              <a:t> inhibitors of KIT/PDGFRA such as imatinib and sunitinib have transformed the medical treatment of advanced GIST</a:t>
            </a:r>
          </a:p>
          <a:p>
            <a:r>
              <a:rPr lang="en-US" sz="2400" dirty="0" smtClean="0"/>
              <a:t>However, disease control in the metastatic setting is limited by the development of drug-resistant clones</a:t>
            </a:r>
          </a:p>
          <a:p>
            <a:r>
              <a:rPr lang="en-US" sz="2400" dirty="0" smtClean="0"/>
              <a:t>Drug-resistance is commonly due to the development of acquired mutations in the disease causing mutant kinase (e.g. KIT)</a:t>
            </a:r>
          </a:p>
          <a:p>
            <a:r>
              <a:rPr lang="en-US" sz="2400" dirty="0" smtClean="0"/>
              <a:t>To date, all approved TKIs used for the treatment of GIST are </a:t>
            </a:r>
            <a:r>
              <a:rPr lang="en-US" sz="2400" u="sng" dirty="0" smtClean="0"/>
              <a:t>competitive ATP inhibitors</a:t>
            </a:r>
            <a:r>
              <a:rPr lang="en-US" sz="2400" dirty="0" smtClean="0"/>
              <a:t> and bind to the </a:t>
            </a:r>
            <a:r>
              <a:rPr lang="en-US" sz="2400" u="sng" dirty="0" smtClean="0"/>
              <a:t>inactive kinase structure</a:t>
            </a:r>
            <a:endParaRPr lang="en-US" sz="2400" u="sng" dirty="0"/>
          </a:p>
        </p:txBody>
      </p:sp>
    </p:spTree>
    <p:extLst>
      <p:ext uri="{BB962C8B-B14F-4D97-AF65-F5344CB8AC3E}">
        <p14:creationId xmlns:p14="http://schemas.microsoft.com/office/powerpoint/2010/main" val="1023607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0350"/>
            <a:ext cx="8610600" cy="1122299"/>
          </a:xfrm>
        </p:spPr>
        <p:txBody>
          <a:bodyPr/>
          <a:lstStyle/>
          <a:p>
            <a:r>
              <a:rPr lang="en-US" sz="2800" dirty="0" smtClean="0"/>
              <a:t>Radiographic response per RECIST 1.1 in PDGFR</a:t>
            </a:r>
            <a:r>
              <a:rPr lang="en-US" sz="2800" dirty="0" smtClean="0">
                <a:sym typeface="Symbol"/>
              </a:rPr>
              <a:t> D842V</a:t>
            </a:r>
            <a:r>
              <a:rPr lang="en-US" sz="2800" dirty="0" smtClean="0"/>
              <a:t>-mutant GIST</a:t>
            </a:r>
            <a:endParaRPr lang="en-US" sz="2800" dirty="0"/>
          </a:p>
        </p:txBody>
      </p:sp>
      <p:sp>
        <p:nvSpPr>
          <p:cNvPr id="3" name="TextBox 2"/>
          <p:cNvSpPr txBox="1"/>
          <p:nvPr/>
        </p:nvSpPr>
        <p:spPr>
          <a:xfrm>
            <a:off x="210177" y="4939140"/>
            <a:ext cx="4382342" cy="830997"/>
          </a:xfrm>
          <a:prstGeom prst="rect">
            <a:avLst/>
          </a:prstGeom>
          <a:noFill/>
        </p:spPr>
        <p:txBody>
          <a:bodyPr wrap="square" rtlCol="0">
            <a:spAutoFit/>
          </a:bodyPr>
          <a:lstStyle/>
          <a:p>
            <a:pPr marL="180975" indent="-180975" defTabSz="457200">
              <a:buFont typeface="Arial" panose="020B0604020202020204" pitchFamily="34" charset="0"/>
              <a:buChar char="•"/>
            </a:pPr>
            <a:r>
              <a:rPr lang="en-US" sz="1600" dirty="0" smtClean="0">
                <a:ea typeface="ＭＳ Ｐゴシック" charset="0"/>
              </a:rPr>
              <a:t>Ongoing </a:t>
            </a:r>
            <a:r>
              <a:rPr lang="en-US" sz="1600" dirty="0">
                <a:ea typeface="ＭＳ Ｐゴシック" charset="0"/>
              </a:rPr>
              <a:t>at cycle 5</a:t>
            </a:r>
          </a:p>
          <a:p>
            <a:pPr marL="180975" indent="-180975" defTabSz="457200">
              <a:buFont typeface="Arial" panose="020B0604020202020204" pitchFamily="34" charset="0"/>
              <a:buChar char="•"/>
            </a:pPr>
            <a:r>
              <a:rPr lang="en-US" sz="1600" dirty="0" smtClean="0">
                <a:ea typeface="ＭＳ Ｐゴシック" charset="0"/>
              </a:rPr>
              <a:t>Prior </a:t>
            </a:r>
            <a:r>
              <a:rPr lang="en-US" sz="1600" dirty="0" err="1">
                <a:ea typeface="ＭＳ Ｐゴシック" charset="0"/>
              </a:rPr>
              <a:t>imatinib</a:t>
            </a:r>
            <a:r>
              <a:rPr lang="en-US" sz="1600" dirty="0">
                <a:ea typeface="ＭＳ Ｐゴシック" charset="0"/>
              </a:rPr>
              <a:t> and </a:t>
            </a:r>
            <a:r>
              <a:rPr lang="en-US" sz="1600" dirty="0" err="1">
                <a:ea typeface="ＭＳ Ｐゴシック" charset="0"/>
              </a:rPr>
              <a:t>sunitinib</a:t>
            </a:r>
            <a:endParaRPr lang="en-US" sz="1600" dirty="0">
              <a:ea typeface="ＭＳ Ｐゴシック" charset="0"/>
            </a:endParaRPr>
          </a:p>
          <a:p>
            <a:pPr marL="180975" indent="-180975" defTabSz="457200">
              <a:buFont typeface="Arial" panose="020B0604020202020204" pitchFamily="34" charset="0"/>
              <a:buChar char="•"/>
            </a:pPr>
            <a:r>
              <a:rPr lang="en-US" sz="1600" dirty="0" smtClean="0">
                <a:ea typeface="ＭＳ Ｐゴシック" charset="0"/>
              </a:rPr>
              <a:t>Confirmed </a:t>
            </a:r>
            <a:r>
              <a:rPr lang="en-US" sz="1600" dirty="0">
                <a:ea typeface="ＭＳ Ｐゴシック" charset="0"/>
              </a:rPr>
              <a:t>PR, -63% target sum</a:t>
            </a:r>
          </a:p>
        </p:txBody>
      </p:sp>
      <p:sp>
        <p:nvSpPr>
          <p:cNvPr id="22" name="TextBox 21"/>
          <p:cNvSpPr txBox="1"/>
          <p:nvPr/>
        </p:nvSpPr>
        <p:spPr>
          <a:xfrm>
            <a:off x="4619136" y="4939140"/>
            <a:ext cx="4405362" cy="1077218"/>
          </a:xfrm>
          <a:prstGeom prst="rect">
            <a:avLst/>
          </a:prstGeom>
          <a:noFill/>
        </p:spPr>
        <p:txBody>
          <a:bodyPr wrap="square" rtlCol="0">
            <a:spAutoFit/>
          </a:bodyPr>
          <a:lstStyle/>
          <a:p>
            <a:pPr marL="285750" indent="-285750" defTabSz="457200">
              <a:buFont typeface="Arial" panose="020B0604020202020204" pitchFamily="34" charset="0"/>
              <a:buChar char="•"/>
            </a:pPr>
            <a:r>
              <a:rPr lang="en-US" sz="1600" dirty="0" smtClean="0">
                <a:ea typeface="ＭＳ Ｐゴシック" charset="0"/>
              </a:rPr>
              <a:t>Ongoing </a:t>
            </a:r>
            <a:r>
              <a:rPr lang="en-US" sz="1600" dirty="0">
                <a:ea typeface="ＭＳ Ｐゴシック" charset="0"/>
              </a:rPr>
              <a:t>at cycle 3</a:t>
            </a:r>
          </a:p>
          <a:p>
            <a:pPr marL="285750" indent="-285750" defTabSz="457200">
              <a:buFont typeface="Arial" panose="020B0604020202020204" pitchFamily="34" charset="0"/>
              <a:buChar char="•"/>
            </a:pPr>
            <a:r>
              <a:rPr lang="en-US" sz="1600" dirty="0" smtClean="0">
                <a:ea typeface="ＭＳ Ｐゴシック" charset="0"/>
              </a:rPr>
              <a:t>Prior </a:t>
            </a:r>
            <a:r>
              <a:rPr lang="en-US" sz="1600" dirty="0" err="1">
                <a:ea typeface="ＭＳ Ｐゴシック" charset="0"/>
              </a:rPr>
              <a:t>imatinib</a:t>
            </a:r>
            <a:r>
              <a:rPr lang="en-US" sz="1600" dirty="0">
                <a:ea typeface="ＭＳ Ｐゴシック" charset="0"/>
              </a:rPr>
              <a:t> </a:t>
            </a:r>
          </a:p>
          <a:p>
            <a:pPr marL="285750" indent="-285750" defTabSz="457200">
              <a:buFont typeface="Arial" panose="020B0604020202020204" pitchFamily="34" charset="0"/>
              <a:buChar char="•"/>
            </a:pPr>
            <a:r>
              <a:rPr lang="en-US" sz="1600" dirty="0" smtClean="0">
                <a:ea typeface="ＭＳ Ｐゴシック" charset="0"/>
              </a:rPr>
              <a:t>PR (pending confirmation), -85</a:t>
            </a:r>
            <a:r>
              <a:rPr lang="en-US" sz="1600" dirty="0">
                <a:ea typeface="ＭＳ Ｐゴシック" charset="0"/>
              </a:rPr>
              <a:t>% target sum</a:t>
            </a:r>
          </a:p>
        </p:txBody>
      </p:sp>
      <p:grpSp>
        <p:nvGrpSpPr>
          <p:cNvPr id="8" name="Group 7"/>
          <p:cNvGrpSpPr/>
          <p:nvPr/>
        </p:nvGrpSpPr>
        <p:grpSpPr>
          <a:xfrm>
            <a:off x="165046" y="2011009"/>
            <a:ext cx="4341405" cy="2598667"/>
            <a:chOff x="165046" y="1508257"/>
            <a:chExt cx="4341405" cy="1949000"/>
          </a:xfrm>
        </p:grpSpPr>
        <p:grpSp>
          <p:nvGrpSpPr>
            <p:cNvPr id="6" name="Group 5"/>
            <p:cNvGrpSpPr/>
            <p:nvPr/>
          </p:nvGrpSpPr>
          <p:grpSpPr>
            <a:xfrm>
              <a:off x="165046" y="1579538"/>
              <a:ext cx="2212465" cy="1674176"/>
              <a:chOff x="762415" y="1779492"/>
              <a:chExt cx="3041217" cy="2213773"/>
            </a:xfrm>
          </p:grpSpPr>
          <p:pic>
            <p:nvPicPr>
              <p:cNvPr id="34" name="Picture 33"/>
              <p:cNvPicPr>
                <a:picLocks noChangeAspect="1" noChangeArrowheads="1"/>
              </p:cNvPicPr>
              <p:nvPr/>
            </p:nvPicPr>
            <p:blipFill rotWithShape="1">
              <a:blip r:embed="rId3"/>
              <a:srcRect t="7321" r="5023" b="13193"/>
              <a:stretch/>
            </p:blipFill>
            <p:spPr bwMode="auto">
              <a:xfrm>
                <a:off x="762415" y="1779492"/>
                <a:ext cx="3041217" cy="2213773"/>
              </a:xfrm>
              <a:prstGeom prst="rect">
                <a:avLst/>
              </a:prstGeom>
              <a:noFill/>
              <a:ln w="9525">
                <a:noFill/>
                <a:miter lim="800000"/>
                <a:headEnd/>
                <a:tailEnd/>
              </a:ln>
            </p:spPr>
          </p:pic>
          <p:sp>
            <p:nvSpPr>
              <p:cNvPr id="9" name="Oval 8"/>
              <p:cNvSpPr/>
              <p:nvPr/>
            </p:nvSpPr>
            <p:spPr>
              <a:xfrm>
                <a:off x="1938938" y="2456656"/>
                <a:ext cx="465251" cy="37852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endParaRPr>
              </a:p>
            </p:txBody>
          </p:sp>
        </p:grpSp>
        <p:pic>
          <p:nvPicPr>
            <p:cNvPr id="37" name="Picture 36"/>
            <p:cNvPicPr>
              <a:picLocks noChangeAspect="1" noChangeArrowheads="1"/>
            </p:cNvPicPr>
            <p:nvPr/>
          </p:nvPicPr>
          <p:blipFill rotWithShape="1">
            <a:blip r:embed="rId4"/>
            <a:srcRect l="11303" t="21193" r="12974" b="23737"/>
            <a:stretch/>
          </p:blipFill>
          <p:spPr bwMode="auto">
            <a:xfrm>
              <a:off x="2325832" y="1579544"/>
              <a:ext cx="2173052" cy="1674177"/>
            </a:xfrm>
            <a:prstGeom prst="rect">
              <a:avLst/>
            </a:prstGeom>
            <a:noFill/>
            <a:ln w="9525">
              <a:noFill/>
              <a:miter lim="800000"/>
              <a:headEnd/>
              <a:tailEnd/>
            </a:ln>
          </p:spPr>
        </p:pic>
        <p:sp>
          <p:nvSpPr>
            <p:cNvPr id="27" name="TextBox 26"/>
            <p:cNvSpPr txBox="1"/>
            <p:nvPr/>
          </p:nvSpPr>
          <p:spPr>
            <a:xfrm>
              <a:off x="2343204" y="1508257"/>
              <a:ext cx="2138309" cy="207749"/>
            </a:xfrm>
            <a:prstGeom prst="rect">
              <a:avLst/>
            </a:prstGeom>
            <a:noFill/>
          </p:spPr>
          <p:txBody>
            <a:bodyPr wrap="square" rtlCol="0">
              <a:spAutoFit/>
            </a:bodyPr>
            <a:lstStyle/>
            <a:p>
              <a:pPr algn="ctr" defTabSz="457200"/>
              <a:r>
                <a:rPr lang="en-US" sz="1200" dirty="0" smtClean="0">
                  <a:solidFill>
                    <a:srgbClr val="FFFF00"/>
                  </a:solidFill>
                  <a:ea typeface="ＭＳ Ｐゴシック" charset="0"/>
                </a:rPr>
                <a:t>Target lesion resolution</a:t>
              </a:r>
              <a:endParaRPr lang="en-US" sz="1200" dirty="0">
                <a:solidFill>
                  <a:srgbClr val="FFFF00"/>
                </a:solidFill>
                <a:ea typeface="ＭＳ Ｐゴシック" charset="0"/>
              </a:endParaRPr>
            </a:p>
          </p:txBody>
        </p:sp>
        <p:sp>
          <p:nvSpPr>
            <p:cNvPr id="29" name="TextBox 28"/>
            <p:cNvSpPr txBox="1"/>
            <p:nvPr/>
          </p:nvSpPr>
          <p:spPr>
            <a:xfrm>
              <a:off x="181648" y="3212063"/>
              <a:ext cx="2179260" cy="230833"/>
            </a:xfrm>
            <a:prstGeom prst="rect">
              <a:avLst/>
            </a:prstGeom>
            <a:noFill/>
          </p:spPr>
          <p:txBody>
            <a:bodyPr wrap="square" rtlCol="0">
              <a:spAutoFit/>
            </a:bodyPr>
            <a:lstStyle/>
            <a:p>
              <a:pPr algn="ctr" defTabSz="457200"/>
              <a:r>
                <a:rPr lang="en-US" sz="1400" dirty="0" smtClean="0">
                  <a:solidFill>
                    <a:srgbClr val="FFFFFF"/>
                  </a:solidFill>
                  <a:ea typeface="ＭＳ Ｐゴシック" charset="0"/>
                </a:rPr>
                <a:t>Baseline</a:t>
              </a:r>
              <a:endParaRPr lang="en-US" sz="1400" dirty="0">
                <a:solidFill>
                  <a:srgbClr val="FFFFFF"/>
                </a:solidFill>
                <a:ea typeface="ＭＳ Ｐゴシック" charset="0"/>
              </a:endParaRPr>
            </a:p>
          </p:txBody>
        </p:sp>
        <p:sp>
          <p:nvSpPr>
            <p:cNvPr id="12" name="TextBox 11"/>
            <p:cNvSpPr txBox="1"/>
            <p:nvPr/>
          </p:nvSpPr>
          <p:spPr>
            <a:xfrm>
              <a:off x="2318265" y="3226424"/>
              <a:ext cx="2188186" cy="230833"/>
            </a:xfrm>
            <a:prstGeom prst="rect">
              <a:avLst/>
            </a:prstGeom>
            <a:noFill/>
          </p:spPr>
          <p:txBody>
            <a:bodyPr wrap="square" rtlCol="0">
              <a:spAutoFit/>
            </a:bodyPr>
            <a:lstStyle/>
            <a:p>
              <a:pPr algn="ctr" defTabSz="457200"/>
              <a:r>
                <a:rPr lang="en-US" sz="1400" dirty="0" smtClean="0">
                  <a:solidFill>
                    <a:srgbClr val="FFFFFF"/>
                  </a:solidFill>
                  <a:ea typeface="ＭＳ Ｐゴシック" charset="0"/>
                </a:rPr>
                <a:t>After 4 months</a:t>
              </a:r>
              <a:endParaRPr lang="en-US" sz="1400" dirty="0">
                <a:solidFill>
                  <a:srgbClr val="FFFFFF"/>
                </a:solidFill>
                <a:ea typeface="ＭＳ Ｐゴシック" charset="0"/>
              </a:endParaRPr>
            </a:p>
          </p:txBody>
        </p:sp>
      </p:grpSp>
      <p:sp>
        <p:nvSpPr>
          <p:cNvPr id="19" name="TextBox 18"/>
          <p:cNvSpPr txBox="1"/>
          <p:nvPr/>
        </p:nvSpPr>
        <p:spPr>
          <a:xfrm>
            <a:off x="726969" y="1466298"/>
            <a:ext cx="3353803" cy="338554"/>
          </a:xfrm>
          <a:prstGeom prst="rect">
            <a:avLst/>
          </a:prstGeom>
          <a:noFill/>
        </p:spPr>
        <p:txBody>
          <a:bodyPr wrap="none" rtlCol="0">
            <a:spAutoFit/>
          </a:bodyPr>
          <a:lstStyle/>
          <a:p>
            <a:pPr algn="ctr" defTabSz="457200"/>
            <a:r>
              <a:rPr lang="en-US" sz="1600" dirty="0" smtClean="0">
                <a:solidFill>
                  <a:srgbClr val="FFFFFF"/>
                </a:solidFill>
                <a:ea typeface="ＭＳ Ｐゴシック" charset="0"/>
              </a:rPr>
              <a:t>BLU-285 300 mg (dose escalation)</a:t>
            </a:r>
          </a:p>
        </p:txBody>
      </p:sp>
      <p:sp>
        <p:nvSpPr>
          <p:cNvPr id="39" name="TextBox 38"/>
          <p:cNvSpPr txBox="1"/>
          <p:nvPr/>
        </p:nvSpPr>
        <p:spPr>
          <a:xfrm>
            <a:off x="5174413" y="1466298"/>
            <a:ext cx="3365024" cy="338554"/>
          </a:xfrm>
          <a:prstGeom prst="rect">
            <a:avLst/>
          </a:prstGeom>
          <a:noFill/>
        </p:spPr>
        <p:txBody>
          <a:bodyPr wrap="none" rtlCol="0">
            <a:spAutoFit/>
          </a:bodyPr>
          <a:lstStyle/>
          <a:p>
            <a:pPr algn="ctr" defTabSz="457200"/>
            <a:r>
              <a:rPr lang="en-US" sz="1600" dirty="0" smtClean="0">
                <a:solidFill>
                  <a:srgbClr val="FFFFFF"/>
                </a:solidFill>
                <a:ea typeface="ＭＳ Ｐゴシック" charset="0"/>
              </a:rPr>
              <a:t>BLU-285 400 mg (dose expansion)</a:t>
            </a:r>
          </a:p>
        </p:txBody>
      </p:sp>
      <p:cxnSp>
        <p:nvCxnSpPr>
          <p:cNvPr id="36" name="Straight Connector 35"/>
          <p:cNvCxnSpPr/>
          <p:nvPr/>
        </p:nvCxnSpPr>
        <p:spPr>
          <a:xfrm>
            <a:off x="182677" y="2011009"/>
            <a:ext cx="430263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632886" y="2011011"/>
            <a:ext cx="4430240" cy="1353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625500" y="2024544"/>
            <a:ext cx="4437626" cy="2579245"/>
            <a:chOff x="4625500" y="1518408"/>
            <a:chExt cx="4437626" cy="1934434"/>
          </a:xfrm>
        </p:grpSpPr>
        <p:sp>
          <p:nvSpPr>
            <p:cNvPr id="11" name="TextBox 10"/>
            <p:cNvSpPr txBox="1"/>
            <p:nvPr/>
          </p:nvSpPr>
          <p:spPr>
            <a:xfrm>
              <a:off x="4625500" y="3222009"/>
              <a:ext cx="2265664" cy="230833"/>
            </a:xfrm>
            <a:prstGeom prst="rect">
              <a:avLst/>
            </a:prstGeom>
            <a:noFill/>
          </p:spPr>
          <p:txBody>
            <a:bodyPr wrap="square" rtlCol="0">
              <a:spAutoFit/>
            </a:bodyPr>
            <a:lstStyle/>
            <a:p>
              <a:pPr algn="ctr" defTabSz="457200"/>
              <a:r>
                <a:rPr lang="en-US" sz="1400" dirty="0" smtClean="0">
                  <a:solidFill>
                    <a:srgbClr val="FFFFFF"/>
                  </a:solidFill>
                  <a:ea typeface="ＭＳ Ｐゴシック" charset="0"/>
                </a:rPr>
                <a:t>Baseline</a:t>
              </a:r>
              <a:endParaRPr lang="en-US" sz="1400" dirty="0">
                <a:solidFill>
                  <a:srgbClr val="FFFFFF"/>
                </a:solidFill>
                <a:ea typeface="ＭＳ Ｐゴシック" charset="0"/>
              </a:endParaRPr>
            </a:p>
          </p:txBody>
        </p:sp>
        <p:sp>
          <p:nvSpPr>
            <p:cNvPr id="31" name="TextBox 30"/>
            <p:cNvSpPr txBox="1"/>
            <p:nvPr/>
          </p:nvSpPr>
          <p:spPr>
            <a:xfrm>
              <a:off x="6887743" y="3212062"/>
              <a:ext cx="2095969" cy="230833"/>
            </a:xfrm>
            <a:prstGeom prst="rect">
              <a:avLst/>
            </a:prstGeom>
            <a:noFill/>
          </p:spPr>
          <p:txBody>
            <a:bodyPr wrap="square" rtlCol="0">
              <a:spAutoFit/>
            </a:bodyPr>
            <a:lstStyle/>
            <a:p>
              <a:pPr algn="ctr" defTabSz="457200"/>
              <a:r>
                <a:rPr lang="en-US" sz="1400" dirty="0" smtClean="0">
                  <a:solidFill>
                    <a:srgbClr val="FFFFFF"/>
                  </a:solidFill>
                  <a:ea typeface="ＭＳ Ｐゴシック" charset="0"/>
                </a:rPr>
                <a:t>After 2 months</a:t>
              </a:r>
              <a:endParaRPr lang="en-US" sz="1400" dirty="0">
                <a:solidFill>
                  <a:srgbClr val="FFFFFF"/>
                </a:solidFill>
                <a:ea typeface="ＭＳ Ｐゴシック" charset="0"/>
              </a:endParaRPr>
            </a:p>
          </p:txBody>
        </p:sp>
        <p:grpSp>
          <p:nvGrpSpPr>
            <p:cNvPr id="26" name="Group 25"/>
            <p:cNvGrpSpPr/>
            <p:nvPr/>
          </p:nvGrpSpPr>
          <p:grpSpPr>
            <a:xfrm>
              <a:off x="4630933" y="1570363"/>
              <a:ext cx="2254798" cy="1692010"/>
              <a:chOff x="4871864" y="1971978"/>
              <a:chExt cx="2743200" cy="1828800"/>
            </a:xfrm>
          </p:grpSpPr>
          <p:pic>
            <p:nvPicPr>
              <p:cNvPr id="30" name="Picture 2"/>
              <p:cNvPicPr preferRelativeResize="0">
                <a:picLocks noChangeArrowheads="1"/>
              </p:cNvPicPr>
              <p:nvPr/>
            </p:nvPicPr>
            <p:blipFill rotWithShape="1">
              <a:blip r:embed="rId5"/>
              <a:srcRect l="9363" t="30234" r="6399" b="19886"/>
              <a:stretch/>
            </p:blipFill>
            <p:spPr bwMode="auto">
              <a:xfrm>
                <a:off x="4871864" y="1971978"/>
                <a:ext cx="2743200" cy="1828800"/>
              </a:xfrm>
              <a:prstGeom prst="rect">
                <a:avLst/>
              </a:prstGeom>
              <a:noFill/>
              <a:ln w="9525">
                <a:noFill/>
                <a:miter lim="800000"/>
                <a:headEnd/>
                <a:tailEnd/>
              </a:ln>
            </p:spPr>
          </p:pic>
          <p:sp>
            <p:nvSpPr>
              <p:cNvPr id="32" name="Oval 31"/>
              <p:cNvSpPr/>
              <p:nvPr/>
            </p:nvSpPr>
            <p:spPr>
              <a:xfrm>
                <a:off x="5807968" y="2816636"/>
                <a:ext cx="504056" cy="639688"/>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endParaRPr>
              </a:p>
            </p:txBody>
          </p:sp>
        </p:grpSp>
        <p:pic>
          <p:nvPicPr>
            <p:cNvPr id="33" name="Picture 3"/>
            <p:cNvPicPr preferRelativeResize="0">
              <a:picLocks noChangeArrowheads="1"/>
            </p:cNvPicPr>
            <p:nvPr/>
          </p:nvPicPr>
          <p:blipFill rotWithShape="1">
            <a:blip r:embed="rId6"/>
            <a:srcRect l="6164" t="30235" r="6433" b="15816"/>
            <a:stretch/>
          </p:blipFill>
          <p:spPr bwMode="auto">
            <a:xfrm>
              <a:off x="6808328" y="1570363"/>
              <a:ext cx="2254798" cy="1692011"/>
            </a:xfrm>
            <a:prstGeom prst="rect">
              <a:avLst/>
            </a:prstGeom>
            <a:noFill/>
            <a:ln w="9525">
              <a:noFill/>
              <a:miter lim="800000"/>
              <a:headEnd/>
              <a:tailEnd/>
            </a:ln>
          </p:spPr>
        </p:pic>
        <p:sp>
          <p:nvSpPr>
            <p:cNvPr id="40" name="TextBox 39"/>
            <p:cNvSpPr txBox="1"/>
            <p:nvPr/>
          </p:nvSpPr>
          <p:spPr>
            <a:xfrm>
              <a:off x="6887743" y="1518408"/>
              <a:ext cx="2095969" cy="207749"/>
            </a:xfrm>
            <a:prstGeom prst="rect">
              <a:avLst/>
            </a:prstGeom>
            <a:noFill/>
          </p:spPr>
          <p:txBody>
            <a:bodyPr wrap="square" rtlCol="0">
              <a:spAutoFit/>
            </a:bodyPr>
            <a:lstStyle/>
            <a:p>
              <a:pPr algn="ctr" defTabSz="457200"/>
              <a:r>
                <a:rPr lang="en-US" sz="1200" dirty="0" smtClean="0">
                  <a:solidFill>
                    <a:srgbClr val="FFFF00"/>
                  </a:solidFill>
                  <a:ea typeface="ＭＳ Ｐゴシック" charset="0"/>
                </a:rPr>
                <a:t>Target lesion resolution</a:t>
              </a:r>
              <a:endParaRPr lang="en-US" sz="1200" dirty="0">
                <a:solidFill>
                  <a:srgbClr val="FFFF00"/>
                </a:solidFill>
                <a:ea typeface="ＭＳ Ｐゴシック" charset="0"/>
              </a:endParaRPr>
            </a:p>
          </p:txBody>
        </p:sp>
      </p:grpSp>
    </p:spTree>
    <p:extLst>
      <p:ext uri="{BB962C8B-B14F-4D97-AF65-F5344CB8AC3E}">
        <p14:creationId xmlns:p14="http://schemas.microsoft.com/office/powerpoint/2010/main" val="828370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6583"/>
            <a:ext cx="8610600" cy="1108669"/>
          </a:xfrm>
        </p:spPr>
        <p:txBody>
          <a:bodyPr/>
          <a:lstStyle/>
          <a:p>
            <a:r>
              <a:rPr lang="en-US" sz="2800" dirty="0" smtClean="0"/>
              <a:t>Tumor regression across all dose levels in PDGFR</a:t>
            </a:r>
            <a:r>
              <a:rPr lang="en-US" sz="2800" dirty="0" smtClean="0">
                <a:sym typeface="Symbol"/>
              </a:rPr>
              <a:t> </a:t>
            </a:r>
            <a:br>
              <a:rPr lang="en-US" sz="2800" dirty="0" smtClean="0">
                <a:sym typeface="Symbol"/>
              </a:rPr>
            </a:br>
            <a:r>
              <a:rPr lang="en-US" sz="2800" dirty="0" smtClean="0">
                <a:sym typeface="Symbol"/>
              </a:rPr>
              <a:t>D842-mutant GIST (central radiology review)</a:t>
            </a:r>
            <a:endParaRPr lang="en-US" sz="2800" dirty="0"/>
          </a:p>
        </p:txBody>
      </p:sp>
      <p:pic>
        <p:nvPicPr>
          <p:cNvPr id="3" name="Picture 2"/>
          <p:cNvPicPr>
            <a:picLocks noChangeAspect="1"/>
          </p:cNvPicPr>
          <p:nvPr/>
        </p:nvPicPr>
        <p:blipFill rotWithShape="1">
          <a:blip r:embed="rId2"/>
          <a:srcRect r="2763"/>
          <a:stretch/>
        </p:blipFill>
        <p:spPr>
          <a:xfrm>
            <a:off x="532307" y="1356407"/>
            <a:ext cx="8079389" cy="4669713"/>
          </a:xfrm>
          <a:prstGeom prst="rect">
            <a:avLst/>
          </a:prstGeom>
          <a:solidFill>
            <a:schemeClr val="bg1"/>
          </a:solidFill>
        </p:spPr>
      </p:pic>
    </p:spTree>
    <p:extLst>
      <p:ext uri="{BB962C8B-B14F-4D97-AF65-F5344CB8AC3E}">
        <p14:creationId xmlns:p14="http://schemas.microsoft.com/office/powerpoint/2010/main" val="1118951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60351"/>
            <a:ext cx="8839200" cy="1019945"/>
          </a:xfrm>
        </p:spPr>
        <p:txBody>
          <a:bodyPr/>
          <a:lstStyle/>
          <a:p>
            <a:r>
              <a:rPr lang="en-US" sz="2800" dirty="0" smtClean="0"/>
              <a:t>High response rate and prolonged PFS in PDGFR</a:t>
            </a:r>
            <a:r>
              <a:rPr lang="en-US" sz="2800" dirty="0" smtClean="0">
                <a:sym typeface="Symbol"/>
              </a:rPr>
              <a:t> </a:t>
            </a:r>
            <a:br>
              <a:rPr lang="en-US" sz="2800" dirty="0" smtClean="0">
                <a:sym typeface="Symbol"/>
              </a:rPr>
            </a:br>
            <a:r>
              <a:rPr lang="en-US" sz="2800" dirty="0" smtClean="0">
                <a:sym typeface="Symbol"/>
              </a:rPr>
              <a:t>D842-mutant GIST</a:t>
            </a:r>
            <a:endParaRPr lang="en-US" sz="2800" dirty="0"/>
          </a:p>
        </p:txBody>
      </p:sp>
      <p:graphicFrame>
        <p:nvGraphicFramePr>
          <p:cNvPr id="7" name="Content Placeholder 3"/>
          <p:cNvGraphicFramePr>
            <a:graphicFrameLocks noGrp="1"/>
          </p:cNvGraphicFramePr>
          <p:nvPr>
            <p:ph sz="quarter" idx="4294967295"/>
            <p:extLst>
              <p:ext uri="{D42A27DB-BD31-4B8C-83A1-F6EECF244321}">
                <p14:modId xmlns:p14="http://schemas.microsoft.com/office/powerpoint/2010/main" val="3151115157"/>
              </p:ext>
            </p:extLst>
          </p:nvPr>
        </p:nvGraphicFramePr>
        <p:xfrm>
          <a:off x="105597" y="2162543"/>
          <a:ext cx="4267200" cy="2470092"/>
        </p:xfrm>
        <a:graphic>
          <a:graphicData uri="http://schemas.openxmlformats.org/drawingml/2006/table">
            <a:tbl>
              <a:tblPr firstRow="1" bandRow="1">
                <a:tableStyleId>{5C22544A-7EE6-4342-B048-85BDC9FD1C3A}</a:tableStyleId>
              </a:tblPr>
              <a:tblGrid>
                <a:gridCol w="1647003">
                  <a:extLst>
                    <a:ext uri="{9D8B030D-6E8A-4147-A177-3AD203B41FA5}">
                      <a16:colId xmlns:a16="http://schemas.microsoft.com/office/drawing/2014/main" xmlns="" val="20000"/>
                    </a:ext>
                  </a:extLst>
                </a:gridCol>
                <a:gridCol w="1281694">
                  <a:extLst>
                    <a:ext uri="{9D8B030D-6E8A-4147-A177-3AD203B41FA5}">
                      <a16:colId xmlns:a16="http://schemas.microsoft.com/office/drawing/2014/main" xmlns="" val="20001"/>
                    </a:ext>
                  </a:extLst>
                </a:gridCol>
                <a:gridCol w="1338503">
                  <a:extLst>
                    <a:ext uri="{9D8B030D-6E8A-4147-A177-3AD203B41FA5}">
                      <a16:colId xmlns:a16="http://schemas.microsoft.com/office/drawing/2014/main" xmlns="" val="20002"/>
                    </a:ext>
                  </a:extLst>
                </a:gridCol>
              </a:tblGrid>
              <a:tr h="822960">
                <a:tc>
                  <a:txBody>
                    <a:bodyPr/>
                    <a:lstStyle/>
                    <a:p>
                      <a:pPr algn="ctr"/>
                      <a:r>
                        <a:rPr lang="en-US" sz="1600" dirty="0" smtClean="0">
                          <a:solidFill>
                            <a:schemeClr val="bg1"/>
                          </a:solidFill>
                        </a:rPr>
                        <a:t>Best</a:t>
                      </a:r>
                    </a:p>
                    <a:p>
                      <a:pPr algn="ctr"/>
                      <a:r>
                        <a:rPr lang="en-US" sz="1600" dirty="0" smtClean="0">
                          <a:solidFill>
                            <a:schemeClr val="bg1"/>
                          </a:solidFill>
                        </a:rPr>
                        <a:t> response</a:t>
                      </a:r>
                    </a:p>
                    <a:p>
                      <a:pPr algn="ctr"/>
                      <a:r>
                        <a:rPr lang="en-US" sz="1600" dirty="0" smtClean="0">
                          <a:solidFill>
                            <a:schemeClr val="bg1"/>
                          </a:solidFill>
                        </a:rPr>
                        <a:t>(N=25)</a:t>
                      </a: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D68"/>
                    </a:solidFill>
                  </a:tcPr>
                </a:tc>
                <a:tc>
                  <a:txBody>
                    <a:bodyPr/>
                    <a:lstStyle/>
                    <a:p>
                      <a:pPr algn="ctr"/>
                      <a:r>
                        <a:rPr lang="en-US" sz="1600" dirty="0" smtClean="0">
                          <a:solidFill>
                            <a:schemeClr val="bg1"/>
                          </a:solidFill>
                        </a:rPr>
                        <a:t>Choi Criteria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bg1"/>
                          </a:solidFill>
                        </a:rPr>
                        <a:t>n (%)</a:t>
                      </a:r>
                      <a:endParaRPr lang="en-US" sz="1600" dirty="0" smtClean="0">
                        <a:solidFill>
                          <a:schemeClr val="bg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D68"/>
                    </a:solidFill>
                  </a:tcPr>
                </a:tc>
                <a:tc>
                  <a:txBody>
                    <a:bodyPr/>
                    <a:lstStyle/>
                    <a:p>
                      <a:pPr algn="ctr"/>
                      <a:r>
                        <a:rPr lang="en-US" sz="1600" dirty="0" smtClean="0">
                          <a:solidFill>
                            <a:schemeClr val="bg1"/>
                          </a:solidFill>
                        </a:rPr>
                        <a:t>RECIST</a:t>
                      </a:r>
                      <a:r>
                        <a:rPr lang="en-US" sz="1600" baseline="0" dirty="0" smtClean="0">
                          <a:solidFill>
                            <a:schemeClr val="bg1"/>
                          </a:solidFill>
                        </a:rPr>
                        <a:t> 1.1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bg1"/>
                          </a:solidFill>
                        </a:rPr>
                        <a:t>n (%)</a:t>
                      </a:r>
                      <a:endParaRPr lang="en-US" sz="1600" dirty="0" smtClean="0">
                        <a:solidFill>
                          <a:schemeClr val="bg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D68"/>
                    </a:solidFill>
                  </a:tcPr>
                </a:tc>
                <a:extLst>
                  <a:ext uri="{0D108BD9-81ED-4DB2-BD59-A6C34878D82A}">
                    <a16:rowId xmlns:a16="http://schemas.microsoft.com/office/drawing/2014/main" xmlns="" val="10000"/>
                  </a:ext>
                </a:extLst>
              </a:tr>
              <a:tr h="356004">
                <a:tc>
                  <a:txBody>
                    <a:bodyPr/>
                    <a:lstStyle/>
                    <a:p>
                      <a:pPr algn="ctr"/>
                      <a:r>
                        <a:rPr lang="en-US" sz="1600" b="1" dirty="0" smtClean="0"/>
                        <a:t>PR</a:t>
                      </a:r>
                      <a:endParaRPr lang="en-US" sz="16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7F0"/>
                    </a:solidFill>
                  </a:tcPr>
                </a:tc>
                <a:tc>
                  <a:txBody>
                    <a:bodyPr/>
                    <a:lstStyle/>
                    <a:p>
                      <a:pPr algn="ctr"/>
                      <a:r>
                        <a:rPr lang="en-US" sz="1600" b="1" dirty="0" smtClean="0">
                          <a:solidFill>
                            <a:schemeClr val="tx1"/>
                          </a:solidFill>
                        </a:rPr>
                        <a:t>25 (100%)</a:t>
                      </a:r>
                      <a:endParaRPr lang="en-US" sz="1600" b="1" dirty="0">
                        <a:solidFill>
                          <a:schemeClr val="tx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7F0"/>
                    </a:solidFill>
                  </a:tcPr>
                </a:tc>
                <a:tc>
                  <a:txBody>
                    <a:bodyPr/>
                    <a:lstStyle/>
                    <a:p>
                      <a:pPr algn="ctr"/>
                      <a:r>
                        <a:rPr lang="en-US" sz="1600" b="1" dirty="0" smtClean="0">
                          <a:solidFill>
                            <a:schemeClr val="tx1"/>
                          </a:solidFill>
                        </a:rPr>
                        <a:t>15* (60%)</a:t>
                      </a:r>
                      <a:endParaRPr lang="en-US" sz="1600" b="1" dirty="0">
                        <a:solidFill>
                          <a:schemeClr val="tx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7F0"/>
                    </a:solidFill>
                  </a:tcPr>
                </a:tc>
                <a:extLst>
                  <a:ext uri="{0D108BD9-81ED-4DB2-BD59-A6C34878D82A}">
                    <a16:rowId xmlns:a16="http://schemas.microsoft.com/office/drawing/2014/main" xmlns="" val="10001"/>
                  </a:ext>
                </a:extLst>
              </a:tr>
              <a:tr h="356004">
                <a:tc>
                  <a:txBody>
                    <a:bodyPr/>
                    <a:lstStyle/>
                    <a:p>
                      <a:pPr algn="ctr"/>
                      <a:r>
                        <a:rPr lang="en-US" sz="1600" b="1" dirty="0" smtClean="0"/>
                        <a:t>SD</a:t>
                      </a:r>
                      <a:endParaRPr lang="en-US" sz="16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ACADE"/>
                    </a:solidFill>
                  </a:tcPr>
                </a:tc>
                <a:tc>
                  <a:txBody>
                    <a:bodyPr/>
                    <a:lstStyle/>
                    <a:p>
                      <a:pPr algn="ctr"/>
                      <a:r>
                        <a:rPr lang="en-US" sz="1600" b="1" dirty="0" smtClean="0">
                          <a:solidFill>
                            <a:schemeClr val="tx1"/>
                          </a:solidFill>
                        </a:rPr>
                        <a:t>0</a:t>
                      </a:r>
                      <a:endParaRPr lang="en-US" sz="1600" b="1" dirty="0">
                        <a:solidFill>
                          <a:schemeClr val="tx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ACADE"/>
                    </a:solidFill>
                  </a:tcPr>
                </a:tc>
                <a:tc>
                  <a:txBody>
                    <a:bodyPr/>
                    <a:lstStyle/>
                    <a:p>
                      <a:pPr algn="ctr"/>
                      <a:r>
                        <a:rPr lang="en-US" sz="1600" b="1" dirty="0" smtClean="0">
                          <a:solidFill>
                            <a:schemeClr val="tx1"/>
                          </a:solidFill>
                        </a:rPr>
                        <a:t>10 (40%)</a:t>
                      </a:r>
                      <a:endParaRPr lang="en-US" sz="1600" b="1" dirty="0">
                        <a:solidFill>
                          <a:schemeClr val="tx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ACADE"/>
                    </a:solidFill>
                  </a:tcPr>
                </a:tc>
                <a:extLst>
                  <a:ext uri="{0D108BD9-81ED-4DB2-BD59-A6C34878D82A}">
                    <a16:rowId xmlns:a16="http://schemas.microsoft.com/office/drawing/2014/main" xmlns="" val="10002"/>
                  </a:ext>
                </a:extLst>
              </a:tr>
              <a:tr h="579120">
                <a:tc>
                  <a:txBody>
                    <a:bodyPr/>
                    <a:lstStyle/>
                    <a:p>
                      <a:pPr algn="ctr"/>
                      <a:r>
                        <a:rPr lang="en-US" sz="1600" b="1" dirty="0" smtClean="0"/>
                        <a:t>DCR (PR + SD)</a:t>
                      </a:r>
                      <a:endParaRPr lang="en-US" sz="16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7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25 (100%)</a:t>
                      </a: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7F0"/>
                    </a:solidFill>
                  </a:tcPr>
                </a:tc>
                <a:tc>
                  <a:txBody>
                    <a:bodyPr/>
                    <a:lstStyle/>
                    <a:p>
                      <a:pPr algn="ctr"/>
                      <a:r>
                        <a:rPr lang="en-US" sz="1600" b="1" dirty="0" smtClean="0">
                          <a:solidFill>
                            <a:schemeClr val="tx1"/>
                          </a:solidFill>
                        </a:rPr>
                        <a:t>25 (100%)</a:t>
                      </a:r>
                      <a:endParaRPr lang="en-US" sz="1600" b="1" dirty="0">
                        <a:solidFill>
                          <a:schemeClr val="tx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7F0"/>
                    </a:solidFill>
                  </a:tcPr>
                </a:tc>
                <a:extLst>
                  <a:ext uri="{0D108BD9-81ED-4DB2-BD59-A6C34878D82A}">
                    <a16:rowId xmlns:a16="http://schemas.microsoft.com/office/drawing/2014/main" xmlns="" val="10003"/>
                  </a:ext>
                </a:extLst>
              </a:tr>
              <a:tr h="356004">
                <a:tc>
                  <a:txBody>
                    <a:bodyPr/>
                    <a:lstStyle/>
                    <a:p>
                      <a:pPr algn="ctr"/>
                      <a:r>
                        <a:rPr lang="en-US" sz="1600" b="1" dirty="0" smtClean="0"/>
                        <a:t>PD</a:t>
                      </a:r>
                      <a:endParaRPr lang="en-US" sz="16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ACADE"/>
                    </a:solidFill>
                  </a:tcPr>
                </a:tc>
                <a:tc>
                  <a:txBody>
                    <a:bodyPr/>
                    <a:lstStyle/>
                    <a:p>
                      <a:pPr algn="ctr"/>
                      <a:r>
                        <a:rPr lang="en-US" sz="1600" b="1" dirty="0" smtClean="0">
                          <a:solidFill>
                            <a:schemeClr val="tx1"/>
                          </a:solidFill>
                        </a:rPr>
                        <a:t>0</a:t>
                      </a:r>
                      <a:endParaRPr lang="en-US" sz="1600" b="1" dirty="0">
                        <a:solidFill>
                          <a:schemeClr val="tx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ACADE"/>
                    </a:solidFill>
                  </a:tcPr>
                </a:tc>
                <a:tc>
                  <a:txBody>
                    <a:bodyPr/>
                    <a:lstStyle/>
                    <a:p>
                      <a:pPr algn="ctr"/>
                      <a:r>
                        <a:rPr lang="en-US" sz="1600" b="1" dirty="0" smtClean="0">
                          <a:solidFill>
                            <a:schemeClr val="tx1"/>
                          </a:solidFill>
                        </a:rPr>
                        <a:t>0</a:t>
                      </a:r>
                      <a:endParaRPr lang="en-US" sz="1600" b="1" dirty="0">
                        <a:solidFill>
                          <a:schemeClr val="tx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ACADE"/>
                    </a:solidFill>
                  </a:tcPr>
                </a:tc>
                <a:extLst>
                  <a:ext uri="{0D108BD9-81ED-4DB2-BD59-A6C34878D82A}">
                    <a16:rowId xmlns:a16="http://schemas.microsoft.com/office/drawing/2014/main" xmlns="" val="10004"/>
                  </a:ext>
                </a:extLst>
              </a:tr>
            </a:tbl>
          </a:graphicData>
        </a:graphic>
      </p:graphicFrame>
      <p:sp>
        <p:nvSpPr>
          <p:cNvPr id="2" name="TextBox 1"/>
          <p:cNvSpPr txBox="1"/>
          <p:nvPr/>
        </p:nvSpPr>
        <p:spPr>
          <a:xfrm>
            <a:off x="287338" y="1688760"/>
            <a:ext cx="4083530" cy="338554"/>
          </a:xfrm>
          <a:prstGeom prst="rect">
            <a:avLst/>
          </a:prstGeom>
          <a:noFill/>
        </p:spPr>
        <p:txBody>
          <a:bodyPr wrap="square" rtlCol="0">
            <a:spAutoFit/>
          </a:bodyPr>
          <a:lstStyle/>
          <a:p>
            <a:pPr algn="ctr" defTabSz="457200"/>
            <a:r>
              <a:rPr lang="en-US" sz="1600" b="1" dirty="0" smtClean="0">
                <a:ea typeface="ＭＳ Ｐゴシック" charset="0"/>
              </a:rPr>
              <a:t>Central radiographic review</a:t>
            </a:r>
            <a:endParaRPr lang="en-US" sz="1600" b="1" dirty="0">
              <a:ea typeface="ＭＳ Ｐゴシック" charset="0"/>
            </a:endParaRPr>
          </a:p>
        </p:txBody>
      </p:sp>
      <p:sp>
        <p:nvSpPr>
          <p:cNvPr id="11" name="TextBox 10"/>
          <p:cNvSpPr txBox="1"/>
          <p:nvPr/>
        </p:nvSpPr>
        <p:spPr>
          <a:xfrm>
            <a:off x="43807" y="5467305"/>
            <a:ext cx="4327061" cy="338554"/>
          </a:xfrm>
          <a:prstGeom prst="rect">
            <a:avLst/>
          </a:prstGeom>
          <a:noFill/>
        </p:spPr>
        <p:txBody>
          <a:bodyPr wrap="square" rtlCol="0">
            <a:spAutoFit/>
          </a:bodyPr>
          <a:lstStyle/>
          <a:p>
            <a:pPr marL="182563" lvl="1" indent="-182563" defTabSz="457200">
              <a:buClr>
                <a:srgbClr val="FFFFFF"/>
              </a:buClr>
              <a:buFont typeface="Arial" panose="020B0604020202020204" pitchFamily="34" charset="0"/>
              <a:buChar char="•"/>
              <a:tabLst>
                <a:tab pos="182563" algn="l"/>
              </a:tabLst>
            </a:pPr>
            <a:r>
              <a:rPr lang="en-US" sz="1600" dirty="0">
                <a:ea typeface="ＭＳ Ｐゴシック" charset="0"/>
              </a:rPr>
              <a:t>Approved agents are </a:t>
            </a:r>
            <a:r>
              <a:rPr lang="en-US" sz="1600" dirty="0" smtClean="0">
                <a:ea typeface="ＭＳ Ｐゴシック" charset="0"/>
              </a:rPr>
              <a:t>ineffective: </a:t>
            </a:r>
            <a:r>
              <a:rPr lang="en-US" sz="1600" dirty="0" smtClean="0">
                <a:ea typeface="ＭＳ Ｐゴシック" charset="0"/>
                <a:sym typeface="Symbol"/>
              </a:rPr>
              <a:t>ORR ~0</a:t>
            </a:r>
            <a:r>
              <a:rPr lang="en-US" sz="1600" dirty="0">
                <a:ea typeface="ＭＳ Ｐゴシック" charset="0"/>
                <a:sym typeface="Symbol"/>
              </a:rPr>
              <a:t>%</a:t>
            </a:r>
            <a:endParaRPr lang="en-US" sz="1600" dirty="0">
              <a:ea typeface="ＭＳ Ｐゴシック" charset="0"/>
            </a:endParaRPr>
          </a:p>
        </p:txBody>
      </p:sp>
      <p:sp>
        <p:nvSpPr>
          <p:cNvPr id="17" name="TextBox 16"/>
          <p:cNvSpPr txBox="1"/>
          <p:nvPr/>
        </p:nvSpPr>
        <p:spPr>
          <a:xfrm>
            <a:off x="287338" y="4917436"/>
            <a:ext cx="3324377" cy="246221"/>
          </a:xfrm>
          <a:prstGeom prst="rect">
            <a:avLst/>
          </a:prstGeom>
          <a:noFill/>
        </p:spPr>
        <p:txBody>
          <a:bodyPr wrap="square" rtlCol="0">
            <a:spAutoFit/>
          </a:bodyPr>
          <a:lstStyle/>
          <a:p>
            <a:pPr defTabSz="457200"/>
            <a:r>
              <a:rPr lang="en-US" sz="1000" dirty="0">
                <a:ea typeface="ＭＳ Ｐゴシック" charset="0"/>
              </a:rPr>
              <a:t>* 12 confirmed, 3 pending confirmation</a:t>
            </a:r>
          </a:p>
        </p:txBody>
      </p:sp>
      <p:pic>
        <p:nvPicPr>
          <p:cNvPr id="5" name="Picture 4"/>
          <p:cNvPicPr>
            <a:picLocks noChangeAspect="1"/>
          </p:cNvPicPr>
          <p:nvPr/>
        </p:nvPicPr>
        <p:blipFill>
          <a:blip r:embed="rId2"/>
          <a:stretch>
            <a:fillRect/>
          </a:stretch>
        </p:blipFill>
        <p:spPr>
          <a:xfrm>
            <a:off x="4506531" y="1375040"/>
            <a:ext cx="4435551" cy="4045099"/>
          </a:xfrm>
          <a:prstGeom prst="rect">
            <a:avLst/>
          </a:prstGeom>
          <a:solidFill>
            <a:schemeClr val="bg1"/>
          </a:solidFill>
        </p:spPr>
      </p:pic>
    </p:spTree>
    <p:extLst>
      <p:ext uri="{BB962C8B-B14F-4D97-AF65-F5344CB8AC3E}">
        <p14:creationId xmlns:p14="http://schemas.microsoft.com/office/powerpoint/2010/main" val="3761694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2620" y="268306"/>
            <a:ext cx="8686600" cy="1094468"/>
          </a:xfrm>
        </p:spPr>
        <p:txBody>
          <a:bodyPr/>
          <a:lstStyle/>
          <a:p>
            <a:r>
              <a:rPr lang="en-US" sz="3200" dirty="0" smtClean="0"/>
              <a:t>Radiographic response in heavily pre-treated </a:t>
            </a:r>
            <a:br>
              <a:rPr lang="en-US" sz="3200" dirty="0" smtClean="0"/>
            </a:br>
            <a:r>
              <a:rPr lang="en-US" sz="3200" dirty="0" smtClean="0"/>
              <a:t>KIT-mutant GIST</a:t>
            </a:r>
            <a:endParaRPr lang="en-US" sz="3200" dirty="0"/>
          </a:p>
        </p:txBody>
      </p:sp>
      <p:sp>
        <p:nvSpPr>
          <p:cNvPr id="22" name="TextBox 21"/>
          <p:cNvSpPr txBox="1"/>
          <p:nvPr/>
        </p:nvSpPr>
        <p:spPr>
          <a:xfrm>
            <a:off x="331985" y="5268546"/>
            <a:ext cx="4033797" cy="824841"/>
          </a:xfrm>
          <a:prstGeom prst="rect">
            <a:avLst/>
          </a:prstGeom>
          <a:noFill/>
        </p:spPr>
        <p:txBody>
          <a:bodyPr wrap="none" rtlCol="0">
            <a:spAutoFit/>
          </a:bodyPr>
          <a:lstStyle/>
          <a:p>
            <a:pPr marL="182563" indent="-182563" defTabSz="457200" eaLnBrk="0" hangingPunct="0">
              <a:spcBef>
                <a:spcPct val="20000"/>
              </a:spcBef>
              <a:buFont typeface="Arial" charset="0"/>
              <a:buChar char="•"/>
            </a:pPr>
            <a:r>
              <a:rPr lang="en-US" sz="1400" b="1" dirty="0" smtClean="0">
                <a:ea typeface="ＭＳ Ｐゴシック" charset="0"/>
              </a:rPr>
              <a:t>Ongoing </a:t>
            </a:r>
            <a:r>
              <a:rPr lang="en-US" sz="1400" b="1" dirty="0">
                <a:ea typeface="ＭＳ Ｐゴシック" charset="0"/>
              </a:rPr>
              <a:t>at cycle 12</a:t>
            </a:r>
          </a:p>
          <a:p>
            <a:pPr marL="182563" indent="-182563" defTabSz="457200" eaLnBrk="0" hangingPunct="0">
              <a:spcBef>
                <a:spcPct val="20000"/>
              </a:spcBef>
              <a:buFont typeface="Arial" charset="0"/>
              <a:buChar char="•"/>
            </a:pPr>
            <a:r>
              <a:rPr lang="en-US" sz="1400" b="1" dirty="0" smtClean="0">
                <a:latin typeface="Arial"/>
                <a:ea typeface="ＭＳ Ｐゴシック" pitchFamily="80" charset="-128"/>
                <a:cs typeface="ＭＳ Ｐゴシック" pitchFamily="80" charset="-128"/>
              </a:rPr>
              <a:t>6 </a:t>
            </a:r>
            <a:r>
              <a:rPr lang="en-US" sz="1400" b="1" dirty="0">
                <a:latin typeface="Arial"/>
                <a:ea typeface="ＭＳ Ｐゴシック" pitchFamily="80" charset="-128"/>
                <a:cs typeface="ＭＳ Ｐゴシック" pitchFamily="80" charset="-128"/>
              </a:rPr>
              <a:t>prior </a:t>
            </a:r>
            <a:r>
              <a:rPr lang="en-US" sz="1400" b="1" dirty="0" smtClean="0">
                <a:latin typeface="Arial"/>
                <a:ea typeface="ＭＳ Ｐゴシック" pitchFamily="80" charset="-128"/>
                <a:cs typeface="ＭＳ Ｐゴシック" pitchFamily="80" charset="-128"/>
              </a:rPr>
              <a:t>TKIs; exon 11, 13, and 18 mutations</a:t>
            </a:r>
          </a:p>
          <a:p>
            <a:pPr marL="182563" indent="-182563" defTabSz="457200" eaLnBrk="0" hangingPunct="0">
              <a:spcBef>
                <a:spcPct val="20000"/>
              </a:spcBef>
              <a:buFont typeface="Arial" charset="0"/>
              <a:buChar char="•"/>
            </a:pPr>
            <a:r>
              <a:rPr lang="en-US" sz="1400" b="1" dirty="0" smtClean="0">
                <a:latin typeface="Arial"/>
                <a:ea typeface="ＭＳ Ｐゴシック" pitchFamily="80" charset="-128"/>
                <a:cs typeface="ＭＳ Ｐゴシック" pitchFamily="80" charset="-128"/>
              </a:rPr>
              <a:t>CHOI </a:t>
            </a:r>
            <a:r>
              <a:rPr lang="en-US" sz="1400" b="1" dirty="0">
                <a:latin typeface="Arial"/>
                <a:ea typeface="ＭＳ Ｐゴシック" pitchFamily="80" charset="-128"/>
                <a:cs typeface="ＭＳ Ｐゴシック" pitchFamily="80" charset="-128"/>
              </a:rPr>
              <a:t>PR (density -53</a:t>
            </a:r>
            <a:r>
              <a:rPr lang="en-US" sz="1400" b="1" dirty="0" smtClean="0">
                <a:latin typeface="Arial"/>
                <a:ea typeface="ＭＳ Ｐゴシック" pitchFamily="80" charset="-128"/>
                <a:cs typeface="ＭＳ Ｐゴシック" pitchFamily="80" charset="-128"/>
              </a:rPr>
              <a:t>%); RECIST </a:t>
            </a:r>
            <a:r>
              <a:rPr lang="en-US" sz="1400" b="1" dirty="0">
                <a:latin typeface="Arial"/>
                <a:ea typeface="ＭＳ Ｐゴシック" pitchFamily="80" charset="-128"/>
                <a:cs typeface="ＭＳ Ｐゴシック" pitchFamily="80" charset="-128"/>
              </a:rPr>
              <a:t>SD (-21</a:t>
            </a:r>
            <a:r>
              <a:rPr lang="en-US" sz="1400" b="1" dirty="0" smtClean="0">
                <a:latin typeface="Arial"/>
                <a:ea typeface="ＭＳ Ｐゴシック" pitchFamily="80" charset="-128"/>
                <a:cs typeface="ＭＳ Ｐゴシック" pitchFamily="80" charset="-128"/>
              </a:rPr>
              <a:t>%)</a:t>
            </a:r>
            <a:endParaRPr lang="en-US" sz="1400" b="1" dirty="0">
              <a:latin typeface="Arial"/>
              <a:ea typeface="ＭＳ Ｐゴシック" pitchFamily="80" charset="-128"/>
              <a:cs typeface="ＭＳ Ｐゴシック" pitchFamily="80" charset="-128"/>
            </a:endParaRPr>
          </a:p>
        </p:txBody>
      </p:sp>
      <p:grpSp>
        <p:nvGrpSpPr>
          <p:cNvPr id="5" name="Group 4"/>
          <p:cNvGrpSpPr/>
          <p:nvPr/>
        </p:nvGrpSpPr>
        <p:grpSpPr>
          <a:xfrm>
            <a:off x="331983" y="1762465"/>
            <a:ext cx="3789503" cy="3501171"/>
            <a:chOff x="331983" y="1321849"/>
            <a:chExt cx="3789503" cy="2625878"/>
          </a:xfrm>
        </p:grpSpPr>
        <p:pic>
          <p:nvPicPr>
            <p:cNvPr id="7" name="Picture 6"/>
            <p:cNvPicPr>
              <a:picLocks noChangeAspect="1" noChangeArrowheads="1"/>
            </p:cNvPicPr>
            <p:nvPr/>
          </p:nvPicPr>
          <p:blipFill>
            <a:blip r:embed="rId3"/>
            <a:srcRect t="21208" r="5527" b="14772"/>
            <a:stretch>
              <a:fillRect/>
            </a:stretch>
          </p:blipFill>
          <p:spPr bwMode="auto">
            <a:xfrm>
              <a:off x="335445" y="1321849"/>
              <a:ext cx="1945212" cy="1318180"/>
            </a:xfrm>
            <a:prstGeom prst="rect">
              <a:avLst/>
            </a:prstGeom>
            <a:noFill/>
            <a:ln w="9525">
              <a:noFill/>
              <a:miter lim="800000"/>
              <a:headEnd/>
              <a:tailEnd/>
            </a:ln>
          </p:spPr>
        </p:pic>
        <p:pic>
          <p:nvPicPr>
            <p:cNvPr id="8" name="Picture 3"/>
            <p:cNvPicPr>
              <a:picLocks noChangeAspect="1" noChangeArrowheads="1"/>
            </p:cNvPicPr>
            <p:nvPr/>
          </p:nvPicPr>
          <p:blipFill>
            <a:blip r:embed="rId4"/>
            <a:srcRect t="26611" b="743"/>
            <a:stretch>
              <a:fillRect/>
            </a:stretch>
          </p:blipFill>
          <p:spPr bwMode="auto">
            <a:xfrm>
              <a:off x="2267639" y="1321849"/>
              <a:ext cx="1848767" cy="1317770"/>
            </a:xfrm>
            <a:prstGeom prst="rect">
              <a:avLst/>
            </a:prstGeom>
            <a:noFill/>
            <a:ln w="9525">
              <a:noFill/>
              <a:miter lim="800000"/>
              <a:headEnd/>
              <a:tailEnd/>
            </a:ln>
          </p:spPr>
        </p:pic>
        <p:pic>
          <p:nvPicPr>
            <p:cNvPr id="9" name="Picture 4"/>
            <p:cNvPicPr>
              <a:picLocks noChangeAspect="1" noChangeArrowheads="1"/>
            </p:cNvPicPr>
            <p:nvPr/>
          </p:nvPicPr>
          <p:blipFill>
            <a:blip r:embed="rId5"/>
            <a:srcRect t="29160" b="4554"/>
            <a:stretch>
              <a:fillRect/>
            </a:stretch>
          </p:blipFill>
          <p:spPr bwMode="auto">
            <a:xfrm>
              <a:off x="331983" y="2613941"/>
              <a:ext cx="1952351" cy="1317770"/>
            </a:xfrm>
            <a:prstGeom prst="rect">
              <a:avLst/>
            </a:prstGeom>
            <a:noFill/>
            <a:ln w="9525">
              <a:noFill/>
              <a:miter lim="800000"/>
              <a:headEnd/>
              <a:tailEnd/>
            </a:ln>
          </p:spPr>
        </p:pic>
        <p:pic>
          <p:nvPicPr>
            <p:cNvPr id="10" name="Picture 5"/>
            <p:cNvPicPr>
              <a:picLocks noChangeAspect="1" noChangeArrowheads="1"/>
            </p:cNvPicPr>
            <p:nvPr/>
          </p:nvPicPr>
          <p:blipFill>
            <a:blip r:embed="rId6"/>
            <a:srcRect t="27220" r="7319" b="4077"/>
            <a:stretch>
              <a:fillRect/>
            </a:stretch>
          </p:blipFill>
          <p:spPr bwMode="auto">
            <a:xfrm>
              <a:off x="2263903" y="2613941"/>
              <a:ext cx="1857583" cy="1333786"/>
            </a:xfrm>
            <a:prstGeom prst="rect">
              <a:avLst/>
            </a:prstGeom>
            <a:noFill/>
            <a:ln w="9525">
              <a:noFill/>
              <a:miter lim="800000"/>
              <a:headEnd/>
              <a:tailEnd/>
            </a:ln>
          </p:spPr>
        </p:pic>
        <p:sp>
          <p:nvSpPr>
            <p:cNvPr id="11" name="TextBox 10"/>
            <p:cNvSpPr txBox="1"/>
            <p:nvPr/>
          </p:nvSpPr>
          <p:spPr>
            <a:xfrm>
              <a:off x="340568" y="1339448"/>
              <a:ext cx="847023" cy="173124"/>
            </a:xfrm>
            <a:prstGeom prst="rect">
              <a:avLst/>
            </a:prstGeom>
            <a:noFill/>
          </p:spPr>
          <p:txBody>
            <a:bodyPr wrap="square" rtlCol="0">
              <a:spAutoFit/>
            </a:bodyPr>
            <a:lstStyle/>
            <a:p>
              <a:pPr defTabSz="457200"/>
              <a:r>
                <a:rPr lang="en-US" sz="900" b="1" dirty="0">
                  <a:ea typeface="ＭＳ Ｐゴシック" charset="0"/>
                </a:rPr>
                <a:t>Screening</a:t>
              </a:r>
            </a:p>
          </p:txBody>
        </p:sp>
        <p:sp>
          <p:nvSpPr>
            <p:cNvPr id="12" name="TextBox 11"/>
            <p:cNvSpPr txBox="1"/>
            <p:nvPr/>
          </p:nvSpPr>
          <p:spPr>
            <a:xfrm>
              <a:off x="2139696" y="1339448"/>
              <a:ext cx="584864" cy="173124"/>
            </a:xfrm>
            <a:prstGeom prst="rect">
              <a:avLst/>
            </a:prstGeom>
            <a:noFill/>
          </p:spPr>
          <p:txBody>
            <a:bodyPr wrap="square" rtlCol="0">
              <a:spAutoFit/>
            </a:bodyPr>
            <a:lstStyle/>
            <a:p>
              <a:pPr defTabSz="457200"/>
              <a:r>
                <a:rPr lang="en-US" sz="900" b="1" dirty="0">
                  <a:ea typeface="ＭＳ Ｐゴシック" charset="0"/>
                </a:rPr>
                <a:t>Cycle 3</a:t>
              </a:r>
            </a:p>
          </p:txBody>
        </p:sp>
        <p:sp>
          <p:nvSpPr>
            <p:cNvPr id="13" name="TextBox 12"/>
            <p:cNvSpPr txBox="1"/>
            <p:nvPr/>
          </p:nvSpPr>
          <p:spPr>
            <a:xfrm>
              <a:off x="339716" y="2613941"/>
              <a:ext cx="624496" cy="173124"/>
            </a:xfrm>
            <a:prstGeom prst="rect">
              <a:avLst/>
            </a:prstGeom>
            <a:noFill/>
          </p:spPr>
          <p:txBody>
            <a:bodyPr wrap="square" rtlCol="0">
              <a:spAutoFit/>
            </a:bodyPr>
            <a:lstStyle/>
            <a:p>
              <a:pPr defTabSz="457200"/>
              <a:r>
                <a:rPr lang="en-US" sz="900" b="1" dirty="0" smtClean="0">
                  <a:ea typeface="ＭＳ Ｐゴシック" charset="0"/>
                </a:rPr>
                <a:t>Cycle 5</a:t>
              </a:r>
              <a:endParaRPr lang="en-US" sz="900" b="1" dirty="0">
                <a:ea typeface="ＭＳ Ｐゴシック" charset="0"/>
              </a:endParaRPr>
            </a:p>
          </p:txBody>
        </p:sp>
        <p:sp>
          <p:nvSpPr>
            <p:cNvPr id="14" name="TextBox 13"/>
            <p:cNvSpPr txBox="1"/>
            <p:nvPr/>
          </p:nvSpPr>
          <p:spPr>
            <a:xfrm>
              <a:off x="2139696" y="2613941"/>
              <a:ext cx="593444" cy="173124"/>
            </a:xfrm>
            <a:prstGeom prst="rect">
              <a:avLst/>
            </a:prstGeom>
            <a:noFill/>
          </p:spPr>
          <p:txBody>
            <a:bodyPr wrap="square" rtlCol="0">
              <a:spAutoFit/>
            </a:bodyPr>
            <a:lstStyle/>
            <a:p>
              <a:pPr defTabSz="457200"/>
              <a:r>
                <a:rPr lang="en-US" sz="900" b="1" dirty="0">
                  <a:ea typeface="ＭＳ Ｐゴシック" charset="0"/>
                </a:rPr>
                <a:t>Cycle 7</a:t>
              </a:r>
            </a:p>
          </p:txBody>
        </p:sp>
        <p:cxnSp>
          <p:nvCxnSpPr>
            <p:cNvPr id="15" name="Straight Arrow Connector 14"/>
            <p:cNvCxnSpPr/>
            <p:nvPr/>
          </p:nvCxnSpPr>
          <p:spPr>
            <a:xfrm flipH="1" flipV="1">
              <a:off x="1391784" y="1786689"/>
              <a:ext cx="147265" cy="192085"/>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3296196" y="1784673"/>
              <a:ext cx="147265" cy="192085"/>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1391783" y="3089418"/>
              <a:ext cx="147265" cy="192085"/>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252697" y="3096868"/>
              <a:ext cx="147265" cy="192085"/>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36" name="TextBox 35"/>
          <p:cNvSpPr txBox="1"/>
          <p:nvPr/>
        </p:nvSpPr>
        <p:spPr>
          <a:xfrm>
            <a:off x="4448141" y="5268545"/>
            <a:ext cx="4287711" cy="1040285"/>
          </a:xfrm>
          <a:prstGeom prst="rect">
            <a:avLst/>
          </a:prstGeom>
          <a:noFill/>
        </p:spPr>
        <p:txBody>
          <a:bodyPr wrap="square" rtlCol="0">
            <a:spAutoFit/>
          </a:bodyPr>
          <a:lstStyle/>
          <a:p>
            <a:pPr marL="182563" indent="-182563" defTabSz="457200" eaLnBrk="0" hangingPunct="0">
              <a:spcBef>
                <a:spcPct val="20000"/>
              </a:spcBef>
              <a:buFont typeface="Arial" charset="0"/>
              <a:buChar char="•"/>
            </a:pPr>
            <a:r>
              <a:rPr lang="en-US" sz="1400" b="1" dirty="0" smtClean="0">
                <a:ea typeface="ＭＳ Ｐゴシック" charset="0"/>
              </a:rPr>
              <a:t>Ongoing </a:t>
            </a:r>
            <a:r>
              <a:rPr lang="en-US" sz="1400" b="1" dirty="0">
                <a:ea typeface="ＭＳ Ｐゴシック" charset="0"/>
              </a:rPr>
              <a:t>at cycle 4</a:t>
            </a:r>
          </a:p>
          <a:p>
            <a:pPr marL="182563" indent="-182563" defTabSz="457200" eaLnBrk="0" hangingPunct="0">
              <a:spcBef>
                <a:spcPct val="20000"/>
              </a:spcBef>
              <a:buFont typeface="Arial" charset="0"/>
              <a:buChar char="•"/>
            </a:pPr>
            <a:r>
              <a:rPr lang="en-US" sz="1400" b="1" dirty="0" smtClean="0">
                <a:latin typeface="Arial"/>
                <a:ea typeface="ＭＳ Ｐゴシック" pitchFamily="80" charset="-128"/>
                <a:cs typeface="ＭＳ Ｐゴシック" pitchFamily="80" charset="-128"/>
              </a:rPr>
              <a:t>5 </a:t>
            </a:r>
            <a:r>
              <a:rPr lang="en-US" sz="1400" b="1" dirty="0">
                <a:latin typeface="Arial"/>
                <a:ea typeface="ＭＳ Ｐゴシック" pitchFamily="80" charset="-128"/>
                <a:cs typeface="ＭＳ Ｐゴシック" pitchFamily="80" charset="-128"/>
              </a:rPr>
              <a:t>prior TKIs; 1</a:t>
            </a:r>
            <a:r>
              <a:rPr lang="en-US" sz="1400" b="1" dirty="0">
                <a:latin typeface="Arial"/>
                <a:ea typeface="ＭＳ Ｐゴシック" pitchFamily="80" charset="-128"/>
                <a:cs typeface="ＭＳ Ｐゴシック" pitchFamily="80" charset="-128"/>
                <a:sym typeface="Symbol"/>
              </a:rPr>
              <a:t></a:t>
            </a:r>
            <a:r>
              <a:rPr lang="en-US" sz="1400" b="1" dirty="0">
                <a:latin typeface="Arial"/>
                <a:ea typeface="ＭＳ Ｐゴシック" pitchFamily="80" charset="-128"/>
                <a:cs typeface="ＭＳ Ｐゴシック" pitchFamily="80" charset="-128"/>
              </a:rPr>
              <a:t> exon 11 mutation; ctDNA </a:t>
            </a:r>
            <a:r>
              <a:rPr lang="en-US" sz="1400" b="1" dirty="0" smtClean="0">
                <a:latin typeface="Arial"/>
                <a:ea typeface="ＭＳ Ｐゴシック" pitchFamily="80" charset="-128"/>
                <a:cs typeface="ＭＳ Ｐゴシック" pitchFamily="80" charset="-128"/>
              </a:rPr>
              <a:t>pending</a:t>
            </a:r>
            <a:endParaRPr lang="en-US" sz="1400" b="1" dirty="0">
              <a:latin typeface="Arial"/>
              <a:ea typeface="ＭＳ Ｐゴシック" pitchFamily="80" charset="-128"/>
              <a:cs typeface="ＭＳ Ｐゴシック" pitchFamily="80" charset="-128"/>
            </a:endParaRPr>
          </a:p>
          <a:p>
            <a:pPr marL="182563" indent="-182563" defTabSz="457200" eaLnBrk="0" hangingPunct="0">
              <a:spcBef>
                <a:spcPct val="20000"/>
              </a:spcBef>
              <a:buFont typeface="Arial" charset="0"/>
              <a:buChar char="•"/>
            </a:pPr>
            <a:r>
              <a:rPr lang="en-US" sz="1400" b="1" dirty="0">
                <a:latin typeface="Arial"/>
                <a:ea typeface="ＭＳ Ｐゴシック" pitchFamily="80" charset="-128"/>
                <a:cs typeface="ＭＳ Ｐゴシック" pitchFamily="80" charset="-128"/>
              </a:rPr>
              <a:t>CHOI PR (density -76</a:t>
            </a:r>
            <a:r>
              <a:rPr lang="en-US" sz="1400" b="1" dirty="0" smtClean="0">
                <a:latin typeface="Arial"/>
                <a:ea typeface="ＭＳ Ｐゴシック" pitchFamily="80" charset="-128"/>
                <a:cs typeface="ＭＳ Ｐゴシック" pitchFamily="80" charset="-128"/>
              </a:rPr>
              <a:t>%); RECIST </a:t>
            </a:r>
            <a:r>
              <a:rPr lang="en-US" sz="1400" b="1" dirty="0">
                <a:latin typeface="Arial"/>
                <a:ea typeface="ＭＳ Ｐゴシック" pitchFamily="80" charset="-128"/>
                <a:cs typeface="ＭＳ Ｐゴシック" pitchFamily="80" charset="-128"/>
              </a:rPr>
              <a:t>PR (-41</a:t>
            </a:r>
            <a:r>
              <a:rPr lang="en-US" sz="1400" b="1" dirty="0" smtClean="0">
                <a:latin typeface="Arial"/>
                <a:ea typeface="ＭＳ Ｐゴシック" pitchFamily="80" charset="-128"/>
                <a:cs typeface="ＭＳ Ｐゴシック" pitchFamily="80" charset="-128"/>
              </a:rPr>
              <a:t>%)</a:t>
            </a:r>
            <a:endParaRPr lang="en-US" sz="1400" b="1" dirty="0">
              <a:latin typeface="Arial"/>
              <a:ea typeface="ＭＳ Ｐゴシック" pitchFamily="80" charset="-128"/>
              <a:cs typeface="ＭＳ Ｐゴシック" pitchFamily="80" charset="-128"/>
            </a:endParaRPr>
          </a:p>
        </p:txBody>
      </p:sp>
      <p:cxnSp>
        <p:nvCxnSpPr>
          <p:cNvPr id="37" name="Straight Connector 36"/>
          <p:cNvCxnSpPr/>
          <p:nvPr/>
        </p:nvCxnSpPr>
        <p:spPr>
          <a:xfrm flipV="1">
            <a:off x="4448138" y="1685281"/>
            <a:ext cx="4364712" cy="881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56714" y="1291114"/>
            <a:ext cx="2949846" cy="307777"/>
          </a:xfrm>
          <a:prstGeom prst="rect">
            <a:avLst/>
          </a:prstGeom>
          <a:noFill/>
        </p:spPr>
        <p:txBody>
          <a:bodyPr wrap="none" rtlCol="0">
            <a:spAutoFit/>
          </a:bodyPr>
          <a:lstStyle/>
          <a:p>
            <a:pPr algn="ctr" defTabSz="457200"/>
            <a:r>
              <a:rPr lang="en-US" sz="1400" dirty="0" smtClean="0">
                <a:ea typeface="ＭＳ Ｐゴシック" charset="0"/>
              </a:rPr>
              <a:t>BLU-285 300 mg (dose escalation)</a:t>
            </a:r>
          </a:p>
        </p:txBody>
      </p:sp>
      <p:sp>
        <p:nvSpPr>
          <p:cNvPr id="42" name="TextBox 41"/>
          <p:cNvSpPr txBox="1"/>
          <p:nvPr/>
        </p:nvSpPr>
        <p:spPr>
          <a:xfrm>
            <a:off x="5060625" y="1291114"/>
            <a:ext cx="2959464" cy="307777"/>
          </a:xfrm>
          <a:prstGeom prst="rect">
            <a:avLst/>
          </a:prstGeom>
          <a:noFill/>
        </p:spPr>
        <p:txBody>
          <a:bodyPr wrap="none" rtlCol="0">
            <a:spAutoFit/>
          </a:bodyPr>
          <a:lstStyle/>
          <a:p>
            <a:pPr algn="ctr" defTabSz="457200"/>
            <a:r>
              <a:rPr lang="en-US" sz="1400" dirty="0" smtClean="0">
                <a:ea typeface="ＭＳ Ｐゴシック" charset="0"/>
              </a:rPr>
              <a:t>BLU-285 400 mg (dose expansion)</a:t>
            </a:r>
          </a:p>
        </p:txBody>
      </p:sp>
      <p:grpSp>
        <p:nvGrpSpPr>
          <p:cNvPr id="4" name="Group 3"/>
          <p:cNvGrpSpPr/>
          <p:nvPr/>
        </p:nvGrpSpPr>
        <p:grpSpPr>
          <a:xfrm>
            <a:off x="4448138" y="2497956"/>
            <a:ext cx="4364712" cy="2030189"/>
            <a:chOff x="4448138" y="1321849"/>
            <a:chExt cx="4364712" cy="1522642"/>
          </a:xfrm>
        </p:grpSpPr>
        <p:pic>
          <p:nvPicPr>
            <p:cNvPr id="49" name="Picture 48"/>
            <p:cNvPicPr>
              <a:picLocks noChangeAspect="1" noChangeArrowheads="1"/>
            </p:cNvPicPr>
            <p:nvPr/>
          </p:nvPicPr>
          <p:blipFill rotWithShape="1">
            <a:blip r:embed="rId7"/>
            <a:srcRect t="13492" b="16750"/>
            <a:stretch/>
          </p:blipFill>
          <p:spPr bwMode="auto">
            <a:xfrm>
              <a:off x="4448138" y="1321849"/>
              <a:ext cx="2182746" cy="1522642"/>
            </a:xfrm>
            <a:prstGeom prst="rect">
              <a:avLst/>
            </a:prstGeom>
            <a:noFill/>
            <a:ln w="9525">
              <a:noFill/>
              <a:miter lim="800000"/>
              <a:headEnd/>
              <a:tailEnd/>
            </a:ln>
          </p:spPr>
        </p:pic>
        <p:pic>
          <p:nvPicPr>
            <p:cNvPr id="50" name="Picture 49"/>
            <p:cNvPicPr>
              <a:picLocks noChangeAspect="1" noChangeArrowheads="1"/>
            </p:cNvPicPr>
            <p:nvPr/>
          </p:nvPicPr>
          <p:blipFill rotWithShape="1">
            <a:blip r:embed="rId8"/>
            <a:srcRect l="6165" t="19169" r="2709" b="12867"/>
            <a:stretch/>
          </p:blipFill>
          <p:spPr bwMode="auto">
            <a:xfrm>
              <a:off x="6630104" y="1321849"/>
              <a:ext cx="2182746" cy="1522642"/>
            </a:xfrm>
            <a:prstGeom prst="rect">
              <a:avLst/>
            </a:prstGeom>
            <a:noFill/>
            <a:ln w="9525">
              <a:noFill/>
              <a:miter lim="800000"/>
              <a:headEnd/>
              <a:tailEnd/>
            </a:ln>
          </p:spPr>
        </p:pic>
        <p:cxnSp>
          <p:nvCxnSpPr>
            <p:cNvPr id="55" name="Straight Arrow Connector 54"/>
            <p:cNvCxnSpPr/>
            <p:nvPr/>
          </p:nvCxnSpPr>
          <p:spPr>
            <a:xfrm flipH="1" flipV="1">
              <a:off x="7930575" y="2283668"/>
              <a:ext cx="147265" cy="192085"/>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flipV="1">
              <a:off x="5818478" y="2216224"/>
              <a:ext cx="147265" cy="192085"/>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23" name="Group 22"/>
            <p:cNvGrpSpPr/>
            <p:nvPr/>
          </p:nvGrpSpPr>
          <p:grpSpPr>
            <a:xfrm>
              <a:off x="4465552" y="1339448"/>
              <a:ext cx="2752933" cy="173124"/>
              <a:chOff x="4644302" y="1575952"/>
              <a:chExt cx="2752933" cy="173124"/>
            </a:xfrm>
          </p:grpSpPr>
          <p:sp>
            <p:nvSpPr>
              <p:cNvPr id="44" name="TextBox 43"/>
              <p:cNvSpPr txBox="1"/>
              <p:nvPr/>
            </p:nvSpPr>
            <p:spPr>
              <a:xfrm>
                <a:off x="4644302" y="1575952"/>
                <a:ext cx="844370" cy="173124"/>
              </a:xfrm>
              <a:prstGeom prst="rect">
                <a:avLst/>
              </a:prstGeom>
              <a:noFill/>
            </p:spPr>
            <p:txBody>
              <a:bodyPr wrap="square" rtlCol="0">
                <a:spAutoFit/>
              </a:bodyPr>
              <a:lstStyle/>
              <a:p>
                <a:pPr defTabSz="457200"/>
                <a:r>
                  <a:rPr lang="en-US" sz="900" b="1" dirty="0">
                    <a:ea typeface="ＭＳ Ｐゴシック" charset="0"/>
                  </a:rPr>
                  <a:t>Screening</a:t>
                </a:r>
              </a:p>
            </p:txBody>
          </p:sp>
          <p:sp>
            <p:nvSpPr>
              <p:cNvPr id="47" name="TextBox 46"/>
              <p:cNvSpPr txBox="1"/>
              <p:nvPr/>
            </p:nvSpPr>
            <p:spPr>
              <a:xfrm>
                <a:off x="6788363" y="1575952"/>
                <a:ext cx="608872" cy="173124"/>
              </a:xfrm>
              <a:prstGeom prst="rect">
                <a:avLst/>
              </a:prstGeom>
              <a:noFill/>
            </p:spPr>
            <p:txBody>
              <a:bodyPr wrap="square" rtlCol="0">
                <a:spAutoFit/>
              </a:bodyPr>
              <a:lstStyle/>
              <a:p>
                <a:pPr defTabSz="457200"/>
                <a:r>
                  <a:rPr lang="en-US" sz="900" b="1" dirty="0">
                    <a:ea typeface="ＭＳ Ｐゴシック" charset="0"/>
                  </a:rPr>
                  <a:t>Cycle 3</a:t>
                </a:r>
              </a:p>
            </p:txBody>
          </p:sp>
        </p:grpSp>
      </p:grpSp>
      <p:cxnSp>
        <p:nvCxnSpPr>
          <p:cNvPr id="31" name="Straight Connector 30"/>
          <p:cNvCxnSpPr/>
          <p:nvPr/>
        </p:nvCxnSpPr>
        <p:spPr>
          <a:xfrm flipV="1">
            <a:off x="331045" y="1685281"/>
            <a:ext cx="3790441" cy="1034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980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74904" y="-851509"/>
            <a:ext cx="7223760" cy="82296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400" kern="1200">
                <a:solidFill>
                  <a:schemeClr val="bg1"/>
                </a:solidFill>
                <a:latin typeface="Arial" charset="0"/>
                <a:ea typeface="Arial" charset="0"/>
                <a:cs typeface="Arial" charset="0"/>
              </a:defRPr>
            </a:lvl1pPr>
          </a:lstStyle>
          <a:p>
            <a:endParaRPr lang="en-US" sz="1800" dirty="0">
              <a:solidFill>
                <a:schemeClr val="tx1"/>
              </a:solidFill>
            </a:endParaRPr>
          </a:p>
        </p:txBody>
      </p:sp>
      <p:sp>
        <p:nvSpPr>
          <p:cNvPr id="2" name="Title 1"/>
          <p:cNvSpPr>
            <a:spLocks noGrp="1"/>
          </p:cNvSpPr>
          <p:nvPr>
            <p:ph type="title"/>
          </p:nvPr>
        </p:nvSpPr>
        <p:spPr>
          <a:xfrm>
            <a:off x="287338" y="76200"/>
            <a:ext cx="8610600" cy="1104900"/>
          </a:xfrm>
        </p:spPr>
        <p:txBody>
          <a:bodyPr/>
          <a:lstStyle/>
          <a:p>
            <a:r>
              <a:rPr lang="en-US" sz="2800" dirty="0"/>
              <a:t>Dose-dependent tumor reduction across multiple </a:t>
            </a:r>
            <a:r>
              <a:rPr lang="en-US" sz="2800" dirty="0" smtClean="0"/>
              <a:t/>
            </a:r>
            <a:br>
              <a:rPr lang="en-US" sz="2800" dirty="0" smtClean="0"/>
            </a:br>
            <a:r>
              <a:rPr lang="en-US" sz="2800" dirty="0" smtClean="0"/>
              <a:t>KIT </a:t>
            </a:r>
            <a:r>
              <a:rPr lang="en-US" sz="2800" dirty="0"/>
              <a:t>genotypes (central radiographic review</a:t>
            </a:r>
            <a:r>
              <a:rPr lang="en-US" sz="2800" dirty="0" smtClean="0"/>
              <a:t>)</a:t>
            </a:r>
            <a:endParaRPr lang="en-GB" sz="2800" dirty="0"/>
          </a:p>
        </p:txBody>
      </p:sp>
      <p:sp>
        <p:nvSpPr>
          <p:cNvPr id="20" name="TextBox 19"/>
          <p:cNvSpPr txBox="1"/>
          <p:nvPr/>
        </p:nvSpPr>
        <p:spPr>
          <a:xfrm>
            <a:off x="1110651" y="5974760"/>
            <a:ext cx="1655846" cy="230832"/>
          </a:xfrm>
          <a:prstGeom prst="rect">
            <a:avLst/>
          </a:prstGeom>
          <a:noFill/>
        </p:spPr>
        <p:txBody>
          <a:bodyPr wrap="square" rtlCol="0">
            <a:spAutoFit/>
          </a:bodyPr>
          <a:lstStyle/>
          <a:p>
            <a:pPr defTabSz="457200"/>
            <a:r>
              <a:rPr lang="en-US" sz="900" dirty="0" smtClean="0">
                <a:ea typeface="ＭＳ Ｐゴシック" charset="0"/>
              </a:rPr>
              <a:t>*ctDNA results pending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35" y="1298536"/>
            <a:ext cx="6949440" cy="4579019"/>
          </a:xfrm>
          <a:prstGeom prst="rect">
            <a:avLst/>
          </a:prstGeom>
          <a:solidFill>
            <a:schemeClr val="bg1"/>
          </a:solidFill>
          <a:ln>
            <a:noFill/>
          </a:ln>
          <a:effectLst/>
        </p:spPr>
      </p:pic>
      <p:sp>
        <p:nvSpPr>
          <p:cNvPr id="7" name="Rectangle 6"/>
          <p:cNvSpPr/>
          <p:nvPr/>
        </p:nvSpPr>
        <p:spPr>
          <a:xfrm>
            <a:off x="6125601" y="5967331"/>
            <a:ext cx="1787669" cy="230832"/>
          </a:xfrm>
          <a:prstGeom prst="rect">
            <a:avLst/>
          </a:prstGeom>
        </p:spPr>
        <p:txBody>
          <a:bodyPr wrap="none">
            <a:spAutoFit/>
          </a:bodyPr>
          <a:lstStyle/>
          <a:p>
            <a:pPr defTabSz="457200"/>
            <a:r>
              <a:rPr lang="en-US" sz="900" dirty="0">
                <a:ea typeface="ＭＳ Ｐゴシック" charset="0"/>
              </a:rPr>
              <a:t>**per archival tumor and </a:t>
            </a:r>
            <a:r>
              <a:rPr lang="en-US" sz="900" dirty="0" err="1">
                <a:ea typeface="ＭＳ Ｐゴシック" charset="0"/>
              </a:rPr>
              <a:t>ctDNA</a:t>
            </a:r>
            <a:endParaRPr lang="en-US" sz="900" dirty="0">
              <a:ea typeface="ＭＳ Ｐゴシック" charset="0"/>
            </a:endParaRPr>
          </a:p>
        </p:txBody>
      </p:sp>
    </p:spTree>
    <p:extLst>
      <p:ext uri="{BB962C8B-B14F-4D97-AF65-F5344CB8AC3E}">
        <p14:creationId xmlns:p14="http://schemas.microsoft.com/office/powerpoint/2010/main" val="2801330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85416" y="152400"/>
            <a:ext cx="8610600" cy="1026232"/>
          </a:xfrm>
        </p:spPr>
        <p:txBody>
          <a:bodyPr/>
          <a:lstStyle/>
          <a:p>
            <a:r>
              <a:rPr lang="en-US" sz="3200" dirty="0" smtClean="0"/>
              <a:t>Important clinical activity in heavily pre-treated </a:t>
            </a:r>
            <a:br>
              <a:rPr lang="en-US" sz="3200" dirty="0" smtClean="0"/>
            </a:br>
            <a:r>
              <a:rPr lang="en-US" sz="3200" dirty="0" smtClean="0"/>
              <a:t>KIT</a:t>
            </a:r>
            <a:r>
              <a:rPr lang="en-US" sz="3200" dirty="0" smtClean="0">
                <a:sym typeface="Symbol"/>
              </a:rPr>
              <a:t>-mutant GIST</a:t>
            </a:r>
            <a:endParaRPr lang="en-US" sz="3200" dirty="0"/>
          </a:p>
        </p:txBody>
      </p:sp>
      <p:graphicFrame>
        <p:nvGraphicFramePr>
          <p:cNvPr id="25" name="Content Placeholder 3"/>
          <p:cNvGraphicFramePr>
            <a:graphicFrameLocks noGrp="1"/>
          </p:cNvGraphicFramePr>
          <p:nvPr>
            <p:ph idx="1"/>
            <p:extLst>
              <p:ext uri="{D42A27DB-BD31-4B8C-83A1-F6EECF244321}">
                <p14:modId xmlns:p14="http://schemas.microsoft.com/office/powerpoint/2010/main" val="2845818342"/>
              </p:ext>
            </p:extLst>
          </p:nvPr>
        </p:nvGraphicFramePr>
        <p:xfrm>
          <a:off x="99272" y="2057400"/>
          <a:ext cx="4338204" cy="2545080"/>
        </p:xfrm>
        <a:graphic>
          <a:graphicData uri="http://schemas.openxmlformats.org/drawingml/2006/table">
            <a:tbl>
              <a:tblPr firstRow="1" bandRow="1">
                <a:tableStyleId>{5C22544A-7EE6-4342-B048-85BDC9FD1C3A}</a:tableStyleId>
              </a:tblPr>
              <a:tblGrid>
                <a:gridCol w="1576286">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90318">
                  <a:extLst>
                    <a:ext uri="{9D8B030D-6E8A-4147-A177-3AD203B41FA5}">
                      <a16:colId xmlns:a16="http://schemas.microsoft.com/office/drawing/2014/main" xmlns="" val="20002"/>
                    </a:ext>
                  </a:extLst>
                </a:gridCol>
              </a:tblGrid>
              <a:tr h="822960">
                <a:tc>
                  <a:txBody>
                    <a:bodyPr/>
                    <a:lstStyle/>
                    <a:p>
                      <a:pPr algn="ctr"/>
                      <a:r>
                        <a:rPr lang="en-US" sz="1600" b="1" dirty="0" smtClean="0">
                          <a:solidFill>
                            <a:schemeClr val="bg1"/>
                          </a:solidFill>
                        </a:rPr>
                        <a:t>Best</a:t>
                      </a:r>
                    </a:p>
                    <a:p>
                      <a:pPr algn="ctr"/>
                      <a:r>
                        <a:rPr lang="en-US" sz="1600" b="1" dirty="0" smtClean="0">
                          <a:solidFill>
                            <a:schemeClr val="bg1"/>
                          </a:solidFill>
                        </a:rPr>
                        <a:t> response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(N=25)</a:t>
                      </a: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D68"/>
                    </a:solidFill>
                  </a:tcPr>
                </a:tc>
                <a:tc>
                  <a:txBody>
                    <a:bodyPr/>
                    <a:lstStyle/>
                    <a:p>
                      <a:pPr algn="ctr"/>
                      <a:r>
                        <a:rPr lang="en-US" sz="1600" b="1" dirty="0" smtClean="0">
                          <a:solidFill>
                            <a:schemeClr val="bg1"/>
                          </a:solidFill>
                        </a:rPr>
                        <a:t>Choi Criteria</a:t>
                      </a:r>
                    </a:p>
                    <a:p>
                      <a:pPr algn="ctr"/>
                      <a:r>
                        <a:rPr lang="en-US" sz="1600" b="1" dirty="0" smtClean="0">
                          <a:solidFill>
                            <a:schemeClr val="bg1"/>
                          </a:solidFill>
                        </a:rPr>
                        <a:t>n</a:t>
                      </a:r>
                      <a:r>
                        <a:rPr lang="en-US" sz="1600" b="1" baseline="0" dirty="0" smtClean="0">
                          <a:solidFill>
                            <a:schemeClr val="bg1"/>
                          </a:solidFill>
                        </a:rPr>
                        <a:t> </a:t>
                      </a:r>
                      <a:r>
                        <a:rPr lang="en-US" sz="1600" b="1" dirty="0" smtClean="0">
                          <a:solidFill>
                            <a:schemeClr val="bg1"/>
                          </a:solidFill>
                        </a:rPr>
                        <a:t>(%)</a:t>
                      </a: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D68"/>
                    </a:solidFill>
                  </a:tcPr>
                </a:tc>
                <a:tc>
                  <a:txBody>
                    <a:bodyPr/>
                    <a:lstStyle/>
                    <a:p>
                      <a:pPr algn="ctr"/>
                      <a:r>
                        <a:rPr lang="en-US" sz="1600" b="1" dirty="0" smtClean="0">
                          <a:solidFill>
                            <a:schemeClr val="bg1"/>
                          </a:solidFill>
                        </a:rPr>
                        <a:t>RECIST</a:t>
                      </a:r>
                      <a:r>
                        <a:rPr lang="en-US" sz="1600" b="1" baseline="0" dirty="0" smtClean="0">
                          <a:solidFill>
                            <a:schemeClr val="bg1"/>
                          </a:solidFill>
                        </a:rPr>
                        <a:t> 1.1 </a:t>
                      </a:r>
                    </a:p>
                    <a:p>
                      <a:pPr algn="ctr"/>
                      <a:r>
                        <a:rPr lang="en-US" sz="1600" b="1" baseline="0" dirty="0" smtClean="0">
                          <a:solidFill>
                            <a:schemeClr val="bg1"/>
                          </a:solidFill>
                        </a:rPr>
                        <a:t>n (%)</a:t>
                      </a:r>
                      <a:endParaRPr lang="en-US" sz="1600" b="1" dirty="0">
                        <a:solidFill>
                          <a:schemeClr val="bg1"/>
                        </a:solidFill>
                      </a:endParaRP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D68"/>
                    </a:solidFill>
                  </a:tcPr>
                </a:tc>
                <a:extLst>
                  <a:ext uri="{0D108BD9-81ED-4DB2-BD59-A6C34878D82A}">
                    <a16:rowId xmlns:a16="http://schemas.microsoft.com/office/drawing/2014/main" xmlns="" val="10000"/>
                  </a:ext>
                </a:extLst>
              </a:tr>
              <a:tr h="381000">
                <a:tc>
                  <a:txBody>
                    <a:bodyPr/>
                    <a:lstStyle/>
                    <a:p>
                      <a:pPr algn="ctr"/>
                      <a:r>
                        <a:rPr lang="en-US" sz="1600" b="1" dirty="0" smtClean="0"/>
                        <a:t>PR</a:t>
                      </a:r>
                      <a:endParaRPr lang="en-US" sz="16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7F0"/>
                    </a:solidFill>
                  </a:tcPr>
                </a:tc>
                <a:tc>
                  <a:txBody>
                    <a:bodyPr/>
                    <a:lstStyle/>
                    <a:p>
                      <a:pPr algn="ctr"/>
                      <a:r>
                        <a:rPr lang="en-US" sz="1900" b="1" dirty="0" smtClean="0"/>
                        <a:t>8 (32)</a:t>
                      </a:r>
                      <a:endParaRPr lang="en-US" sz="19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7F0"/>
                    </a:solidFill>
                  </a:tcPr>
                </a:tc>
                <a:tc>
                  <a:txBody>
                    <a:bodyPr/>
                    <a:lstStyle/>
                    <a:p>
                      <a:pPr algn="ctr"/>
                      <a:r>
                        <a:rPr lang="en-US" sz="1900" b="1" dirty="0" smtClean="0"/>
                        <a:t>2* (8)</a:t>
                      </a:r>
                      <a:endParaRPr lang="en-US" sz="19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7F0"/>
                    </a:solidFill>
                  </a:tcPr>
                </a:tc>
                <a:extLst>
                  <a:ext uri="{0D108BD9-81ED-4DB2-BD59-A6C34878D82A}">
                    <a16:rowId xmlns:a16="http://schemas.microsoft.com/office/drawing/2014/main" xmlns="" val="10001"/>
                  </a:ext>
                </a:extLst>
              </a:tr>
              <a:tr h="381000">
                <a:tc>
                  <a:txBody>
                    <a:bodyPr/>
                    <a:lstStyle/>
                    <a:p>
                      <a:pPr algn="ctr"/>
                      <a:r>
                        <a:rPr lang="en-US" sz="1600" b="1" dirty="0" smtClean="0"/>
                        <a:t>SD</a:t>
                      </a:r>
                      <a:endParaRPr lang="en-US" sz="16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ACADE"/>
                    </a:solidFill>
                  </a:tcPr>
                </a:tc>
                <a:tc>
                  <a:txBody>
                    <a:bodyPr/>
                    <a:lstStyle/>
                    <a:p>
                      <a:pPr algn="ctr"/>
                      <a:r>
                        <a:rPr lang="en-US" sz="1900" b="1" dirty="0" smtClean="0"/>
                        <a:t>6 (24)</a:t>
                      </a:r>
                      <a:endParaRPr lang="en-US" sz="19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ACADE"/>
                    </a:solidFill>
                  </a:tcPr>
                </a:tc>
                <a:tc>
                  <a:txBody>
                    <a:bodyPr/>
                    <a:lstStyle/>
                    <a:p>
                      <a:pPr algn="ctr"/>
                      <a:r>
                        <a:rPr lang="en-US" sz="1900" b="1" dirty="0" smtClean="0"/>
                        <a:t>12 (48)</a:t>
                      </a:r>
                      <a:endParaRPr lang="en-US" sz="19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ACADE"/>
                    </a:solidFill>
                  </a:tcPr>
                </a:tc>
                <a:extLst>
                  <a:ext uri="{0D108BD9-81ED-4DB2-BD59-A6C34878D82A}">
                    <a16:rowId xmlns:a16="http://schemas.microsoft.com/office/drawing/2014/main" xmlns="" val="10002"/>
                  </a:ext>
                </a:extLst>
              </a:tr>
              <a:tr h="579120">
                <a:tc>
                  <a:txBody>
                    <a:bodyPr/>
                    <a:lstStyle/>
                    <a:p>
                      <a:pPr algn="ctr"/>
                      <a:r>
                        <a:rPr lang="en-US" sz="1600" b="1" dirty="0" smtClean="0"/>
                        <a:t>DCR (PR + SD)</a:t>
                      </a:r>
                      <a:endParaRPr lang="en-US" sz="16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7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t>14 (56)</a:t>
                      </a: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7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t>14 (56)</a:t>
                      </a: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7F0"/>
                    </a:solidFill>
                  </a:tcPr>
                </a:tc>
                <a:extLst>
                  <a:ext uri="{0D108BD9-81ED-4DB2-BD59-A6C34878D82A}">
                    <a16:rowId xmlns:a16="http://schemas.microsoft.com/office/drawing/2014/main" xmlns="" val="10003"/>
                  </a:ext>
                </a:extLst>
              </a:tr>
              <a:tr h="381000">
                <a:tc>
                  <a:txBody>
                    <a:bodyPr/>
                    <a:lstStyle/>
                    <a:p>
                      <a:pPr algn="ctr"/>
                      <a:r>
                        <a:rPr lang="en-US" sz="1600" b="1" dirty="0" smtClean="0"/>
                        <a:t>PD</a:t>
                      </a:r>
                      <a:endParaRPr lang="en-US" sz="16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ACADE"/>
                    </a:solidFill>
                  </a:tcPr>
                </a:tc>
                <a:tc>
                  <a:txBody>
                    <a:bodyPr/>
                    <a:lstStyle/>
                    <a:p>
                      <a:pPr algn="ctr"/>
                      <a:r>
                        <a:rPr lang="en-US" sz="1900" b="1" dirty="0" smtClean="0"/>
                        <a:t>11 (44)</a:t>
                      </a:r>
                      <a:endParaRPr lang="en-US" sz="19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ACADE"/>
                    </a:solidFill>
                  </a:tcPr>
                </a:tc>
                <a:tc>
                  <a:txBody>
                    <a:bodyPr/>
                    <a:lstStyle/>
                    <a:p>
                      <a:pPr algn="ctr"/>
                      <a:r>
                        <a:rPr lang="en-US" sz="1900" b="1" dirty="0" smtClean="0"/>
                        <a:t>11 (44)</a:t>
                      </a:r>
                      <a:endParaRPr lang="en-US" sz="1900" b="1" dirty="0"/>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ACADE"/>
                    </a:solidFill>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155088" y="5181600"/>
            <a:ext cx="4226573" cy="1077218"/>
          </a:xfrm>
          <a:prstGeom prst="rect">
            <a:avLst/>
          </a:prstGeom>
          <a:noFill/>
        </p:spPr>
        <p:txBody>
          <a:bodyPr wrap="square" rtlCol="0">
            <a:spAutoFit/>
          </a:bodyPr>
          <a:lstStyle/>
          <a:p>
            <a:pPr indent="-457200" defTabSz="457200">
              <a:buFont typeface="Arial" panose="020B0604020202020204" pitchFamily="34" charset="0"/>
              <a:buChar char="•"/>
            </a:pPr>
            <a:r>
              <a:rPr lang="en-US" sz="1600" dirty="0">
                <a:ea typeface="ＭＳ Ｐゴシック" charset="0"/>
              </a:rPr>
              <a:t>Beyond </a:t>
            </a:r>
            <a:r>
              <a:rPr lang="en-US" sz="1600" dirty="0" smtClean="0">
                <a:ea typeface="ＭＳ Ｐゴシック" charset="0"/>
              </a:rPr>
              <a:t>third-line </a:t>
            </a:r>
            <a:r>
              <a:rPr lang="en-US" sz="1600" dirty="0" err="1" smtClean="0">
                <a:ea typeface="ＭＳ Ｐゴシック" charset="0"/>
              </a:rPr>
              <a:t>regorafenib</a:t>
            </a:r>
            <a:r>
              <a:rPr lang="en-US" sz="1600" dirty="0" smtClean="0">
                <a:ea typeface="ＭＳ Ｐゴシック" charset="0"/>
              </a:rPr>
              <a:t> </a:t>
            </a:r>
            <a:r>
              <a:rPr lang="en-US" sz="1600" dirty="0">
                <a:ea typeface="ＭＳ Ｐゴシック" charset="0"/>
              </a:rPr>
              <a:t>there are no approved </a:t>
            </a:r>
            <a:r>
              <a:rPr lang="en-US" sz="1600" dirty="0" smtClean="0">
                <a:ea typeface="ＭＳ Ｐゴシック" charset="0"/>
              </a:rPr>
              <a:t>therapies</a:t>
            </a:r>
          </a:p>
          <a:p>
            <a:pPr indent="-457200" defTabSz="457200">
              <a:buFont typeface="Arial" panose="020B0604020202020204" pitchFamily="34" charset="0"/>
              <a:buChar char="•"/>
            </a:pPr>
            <a:r>
              <a:rPr lang="en-US" sz="1600" dirty="0" smtClean="0">
                <a:ea typeface="ＭＳ Ｐゴシック" charset="0"/>
                <a:sym typeface="Symbol"/>
              </a:rPr>
              <a:t>Imatinib </a:t>
            </a:r>
            <a:r>
              <a:rPr lang="en-US" sz="1600" dirty="0">
                <a:ea typeface="ＭＳ Ｐゴシック" charset="0"/>
                <a:sym typeface="Symbol"/>
              </a:rPr>
              <a:t>re-treatment in </a:t>
            </a:r>
            <a:r>
              <a:rPr lang="en-US" sz="1600" dirty="0" smtClean="0">
                <a:ea typeface="ＭＳ Ｐゴシック" charset="0"/>
                <a:sym typeface="Symbol"/>
              </a:rPr>
              <a:t>≥third-line GIST</a:t>
            </a:r>
            <a:r>
              <a:rPr lang="en-US" sz="1600" baseline="30000" dirty="0" smtClean="0">
                <a:ea typeface="ＭＳ Ｐゴシック" charset="0"/>
                <a:sym typeface="Symbol"/>
              </a:rPr>
              <a:t> </a:t>
            </a:r>
            <a:r>
              <a:rPr lang="en-US" sz="1600" dirty="0" smtClean="0">
                <a:ea typeface="ＭＳ Ｐゴシック" charset="0"/>
                <a:sym typeface="Symbol"/>
              </a:rPr>
              <a:t>ORR ~0%</a:t>
            </a:r>
            <a:endParaRPr lang="en-US" sz="1600" dirty="0">
              <a:ea typeface="ＭＳ Ｐゴシック" charset="0"/>
            </a:endParaRPr>
          </a:p>
        </p:txBody>
      </p:sp>
      <p:sp>
        <p:nvSpPr>
          <p:cNvPr id="14" name="TextBox 13"/>
          <p:cNvSpPr txBox="1"/>
          <p:nvPr/>
        </p:nvSpPr>
        <p:spPr>
          <a:xfrm>
            <a:off x="257963" y="1380360"/>
            <a:ext cx="4123698" cy="338554"/>
          </a:xfrm>
          <a:prstGeom prst="rect">
            <a:avLst/>
          </a:prstGeom>
          <a:noFill/>
        </p:spPr>
        <p:txBody>
          <a:bodyPr wrap="square" rtlCol="0">
            <a:spAutoFit/>
          </a:bodyPr>
          <a:lstStyle/>
          <a:p>
            <a:pPr algn="ctr" defTabSz="457200"/>
            <a:r>
              <a:rPr lang="en-US" sz="1600" b="1" dirty="0" smtClean="0">
                <a:ea typeface="ＭＳ Ｐゴシック" charset="0"/>
              </a:rPr>
              <a:t>Central radiographic review</a:t>
            </a:r>
            <a:endParaRPr lang="en-US" sz="1600" b="1" dirty="0">
              <a:ea typeface="ＭＳ Ｐゴシック" charset="0"/>
            </a:endParaRPr>
          </a:p>
        </p:txBody>
      </p:sp>
      <p:sp>
        <p:nvSpPr>
          <p:cNvPr id="4" name="TextBox 3"/>
          <p:cNvSpPr txBox="1"/>
          <p:nvPr/>
        </p:nvSpPr>
        <p:spPr>
          <a:xfrm>
            <a:off x="208266" y="4756600"/>
            <a:ext cx="3324377" cy="246221"/>
          </a:xfrm>
          <a:prstGeom prst="rect">
            <a:avLst/>
          </a:prstGeom>
          <a:noFill/>
        </p:spPr>
        <p:txBody>
          <a:bodyPr wrap="square" rtlCol="0">
            <a:spAutoFit/>
          </a:bodyPr>
          <a:lstStyle/>
          <a:p>
            <a:pPr defTabSz="457200"/>
            <a:r>
              <a:rPr lang="en-US" sz="1000" dirty="0">
                <a:ea typeface="ＭＳ Ｐゴシック" charset="0"/>
              </a:rPr>
              <a:t>* 1 confirmed, 1 pending confirmation</a:t>
            </a:r>
          </a:p>
        </p:txBody>
      </p:sp>
      <p:sp>
        <p:nvSpPr>
          <p:cNvPr id="16" name="TextBox 15"/>
          <p:cNvSpPr txBox="1"/>
          <p:nvPr/>
        </p:nvSpPr>
        <p:spPr>
          <a:xfrm>
            <a:off x="4743800" y="1379100"/>
            <a:ext cx="4130623" cy="338554"/>
          </a:xfrm>
          <a:prstGeom prst="rect">
            <a:avLst/>
          </a:prstGeom>
          <a:noFill/>
        </p:spPr>
        <p:txBody>
          <a:bodyPr wrap="square" rtlCol="0">
            <a:spAutoFit/>
          </a:bodyPr>
          <a:lstStyle/>
          <a:p>
            <a:pPr algn="ctr" defTabSz="457200"/>
            <a:r>
              <a:rPr lang="en-US" sz="1600" b="1" dirty="0" smtClean="0">
                <a:ea typeface="ＭＳ Ｐゴシック" charset="0"/>
              </a:rPr>
              <a:t>↑ PFS </a:t>
            </a:r>
            <a:r>
              <a:rPr lang="en-US" sz="1600" b="1" dirty="0">
                <a:ea typeface="ＭＳ Ｐゴシック" charset="0"/>
              </a:rPr>
              <a:t>with BLU-285 </a:t>
            </a:r>
            <a:r>
              <a:rPr lang="en-US" sz="1600" b="1" dirty="0" smtClean="0">
                <a:ea typeface="ＭＳ Ｐゴシック" charset="0"/>
              </a:rPr>
              <a:t>≥300 </a:t>
            </a:r>
            <a:r>
              <a:rPr lang="en-US" sz="1600" b="1" dirty="0">
                <a:ea typeface="ＭＳ Ｐゴシック" charset="0"/>
              </a:rPr>
              <a:t>mg</a:t>
            </a:r>
          </a:p>
        </p:txBody>
      </p:sp>
      <p:pic>
        <p:nvPicPr>
          <p:cNvPr id="5" name="Picture 4"/>
          <p:cNvPicPr>
            <a:picLocks noChangeAspect="1"/>
          </p:cNvPicPr>
          <p:nvPr/>
        </p:nvPicPr>
        <p:blipFill>
          <a:blip r:embed="rId2"/>
          <a:stretch>
            <a:fillRect/>
          </a:stretch>
        </p:blipFill>
        <p:spPr>
          <a:xfrm>
            <a:off x="4590718" y="1830505"/>
            <a:ext cx="4436785" cy="3975584"/>
          </a:xfrm>
          <a:prstGeom prst="rect">
            <a:avLst/>
          </a:prstGeom>
          <a:solidFill>
            <a:schemeClr val="bg1"/>
          </a:solidFill>
        </p:spPr>
      </p:pic>
    </p:spTree>
    <p:extLst>
      <p:ext uri="{BB962C8B-B14F-4D97-AF65-F5344CB8AC3E}">
        <p14:creationId xmlns:p14="http://schemas.microsoft.com/office/powerpoint/2010/main" val="1488706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60352"/>
            <a:ext cx="8610600" cy="760413"/>
          </a:xfrm>
        </p:spPr>
        <p:txBody>
          <a:bodyPr/>
          <a:lstStyle/>
          <a:p>
            <a:r>
              <a:rPr lang="en-US" sz="2400" dirty="0" smtClean="0"/>
              <a:t>Adverse events (AE) associated with BLU-285</a:t>
            </a:r>
            <a:endParaRPr lang="en-US" sz="2400" dirty="0"/>
          </a:p>
        </p:txBody>
      </p:sp>
      <p:sp>
        <p:nvSpPr>
          <p:cNvPr id="2" name="Content Placeholder 1"/>
          <p:cNvSpPr>
            <a:spLocks noGrp="1"/>
          </p:cNvSpPr>
          <p:nvPr>
            <p:ph idx="1"/>
          </p:nvPr>
        </p:nvSpPr>
        <p:spPr>
          <a:xfrm>
            <a:off x="457200" y="5314047"/>
            <a:ext cx="8240713" cy="1543953"/>
          </a:xfrm>
        </p:spPr>
        <p:txBody>
          <a:bodyPr/>
          <a:lstStyle/>
          <a:p>
            <a:pPr marL="182563" indent="-182563"/>
            <a:r>
              <a:rPr lang="en-US" sz="1300" dirty="0" smtClean="0"/>
              <a:t>18 (25%) patients had Grade (G) ≥3 treatment-related (Fatigue [8%], hypophosphatemia [6%], anemia [4%], nausea, vomiting, hyperbilirubinemia [3% each])</a:t>
            </a:r>
          </a:p>
          <a:p>
            <a:pPr marL="182563" indent="-182563"/>
            <a:r>
              <a:rPr lang="en-US" sz="1300" dirty="0" smtClean="0"/>
              <a:t>DLT in 2 patients at 600 mg: 1 G2 hyperbilirubinemia; 1 G2 rash, hypertension, memory impairment</a:t>
            </a:r>
            <a:r>
              <a:rPr lang="en-US" sz="1300" dirty="0" smtClean="0">
                <a:solidFill>
                  <a:srgbClr val="FF0000"/>
                </a:solidFill>
              </a:rPr>
              <a:t> </a:t>
            </a:r>
            <a:endParaRPr lang="en-US" sz="1300" dirty="0" smtClean="0"/>
          </a:p>
          <a:p>
            <a:pPr marL="182563" indent="-182563"/>
            <a:r>
              <a:rPr lang="en-US" sz="1300" dirty="0" smtClean="0"/>
              <a:t>BLU-285 discontinuations: disease progression n=19, treatment-related toxicity (</a:t>
            </a:r>
            <a:r>
              <a:rPr lang="en-US" sz="1300" dirty="0"/>
              <a:t>G3 </a:t>
            </a:r>
            <a:r>
              <a:rPr lang="en-US" sz="1300" dirty="0" smtClean="0"/>
              <a:t>hyperbilirubinemia) n=1, and investigator’s decision n=1</a:t>
            </a:r>
            <a:endParaRPr lang="en-US" sz="1300" dirty="0"/>
          </a:p>
        </p:txBody>
      </p:sp>
      <p:graphicFrame>
        <p:nvGraphicFramePr>
          <p:cNvPr id="4" name="Table 3"/>
          <p:cNvGraphicFramePr>
            <a:graphicFrameLocks noGrp="1"/>
          </p:cNvGraphicFramePr>
          <p:nvPr>
            <p:extLst>
              <p:ext uri="{D42A27DB-BD31-4B8C-83A1-F6EECF244321}">
                <p14:modId xmlns:p14="http://schemas.microsoft.com/office/powerpoint/2010/main" val="966154271"/>
              </p:ext>
            </p:extLst>
          </p:nvPr>
        </p:nvGraphicFramePr>
        <p:xfrm>
          <a:off x="539752" y="998001"/>
          <a:ext cx="8064500" cy="4230500"/>
        </p:xfrm>
        <a:graphic>
          <a:graphicData uri="http://schemas.openxmlformats.org/drawingml/2006/table">
            <a:tbl>
              <a:tblPr firstRow="1">
                <a:tableStyleId>{5C22544A-7EE6-4342-B048-85BDC9FD1C3A}</a:tableStyleId>
              </a:tblPr>
              <a:tblGrid>
                <a:gridCol w="1806499">
                  <a:extLst>
                    <a:ext uri="{9D8B030D-6E8A-4147-A177-3AD203B41FA5}">
                      <a16:colId xmlns:a16="http://schemas.microsoft.com/office/drawing/2014/main" xmlns="" val="20000"/>
                    </a:ext>
                  </a:extLst>
                </a:gridCol>
                <a:gridCol w="1367361">
                  <a:extLst>
                    <a:ext uri="{9D8B030D-6E8A-4147-A177-3AD203B41FA5}">
                      <a16:colId xmlns:a16="http://schemas.microsoft.com/office/drawing/2014/main" xmlns="" val="20001"/>
                    </a:ext>
                  </a:extLst>
                </a:gridCol>
                <a:gridCol w="1222660">
                  <a:extLst>
                    <a:ext uri="{9D8B030D-6E8A-4147-A177-3AD203B41FA5}">
                      <a16:colId xmlns:a16="http://schemas.microsoft.com/office/drawing/2014/main" xmlns="" val="20002"/>
                    </a:ext>
                  </a:extLst>
                </a:gridCol>
                <a:gridCol w="1222660">
                  <a:extLst>
                    <a:ext uri="{9D8B030D-6E8A-4147-A177-3AD203B41FA5}">
                      <a16:colId xmlns:a16="http://schemas.microsoft.com/office/drawing/2014/main" xmlns="" val="20003"/>
                    </a:ext>
                  </a:extLst>
                </a:gridCol>
                <a:gridCol w="1222660">
                  <a:extLst>
                    <a:ext uri="{9D8B030D-6E8A-4147-A177-3AD203B41FA5}">
                      <a16:colId xmlns:a16="http://schemas.microsoft.com/office/drawing/2014/main" xmlns="" val="20004"/>
                    </a:ext>
                  </a:extLst>
                </a:gridCol>
                <a:gridCol w="1222660">
                  <a:extLst>
                    <a:ext uri="{9D8B030D-6E8A-4147-A177-3AD203B41FA5}">
                      <a16:colId xmlns:a16="http://schemas.microsoft.com/office/drawing/2014/main" xmlns="" val="20005"/>
                    </a:ext>
                  </a:extLst>
                </a:gridCol>
              </a:tblGrid>
              <a:tr h="304676">
                <a:tc gridSpan="2">
                  <a:txBody>
                    <a:bodyPr/>
                    <a:lstStyle/>
                    <a:p>
                      <a:pPr marL="0" marR="0" algn="l">
                        <a:lnSpc>
                          <a:spcPct val="115000"/>
                        </a:lnSpc>
                        <a:spcBef>
                          <a:spcPts val="300"/>
                        </a:spcBef>
                        <a:spcAft>
                          <a:spcPts val="300"/>
                        </a:spcAft>
                      </a:pPr>
                      <a:r>
                        <a:rPr lang="en-US" sz="1600" b="1" dirty="0" smtClean="0">
                          <a:solidFill>
                            <a:schemeClr val="bg1"/>
                          </a:solidFill>
                          <a:effectLst/>
                          <a:latin typeface="Arial" panose="020B0604020202020204" pitchFamily="34" charset="0"/>
                          <a:cs typeface="Arial" panose="020B0604020202020204" pitchFamily="34" charset="0"/>
                        </a:rPr>
                        <a:t> Safety</a:t>
                      </a:r>
                      <a:r>
                        <a:rPr lang="en-US" sz="1600" b="1" baseline="0" dirty="0" smtClean="0">
                          <a:solidFill>
                            <a:schemeClr val="bg1"/>
                          </a:solidFill>
                          <a:effectLst/>
                          <a:latin typeface="Arial" panose="020B0604020202020204" pitchFamily="34" charset="0"/>
                          <a:cs typeface="Arial" panose="020B0604020202020204" pitchFamily="34" charset="0"/>
                        </a:rPr>
                        <a:t> p</a:t>
                      </a:r>
                      <a:r>
                        <a:rPr lang="en-US" sz="1600" b="1" dirty="0" smtClean="0">
                          <a:solidFill>
                            <a:schemeClr val="bg1"/>
                          </a:solidFill>
                          <a:effectLst/>
                          <a:latin typeface="Arial" panose="020B0604020202020204" pitchFamily="34" charset="0"/>
                          <a:cs typeface="Arial" panose="020B0604020202020204" pitchFamily="34" charset="0"/>
                        </a:rPr>
                        <a:t>opulation, N=72</a:t>
                      </a:r>
                      <a:endParaRPr lang="en-US" sz="1600" b="1" dirty="0">
                        <a:solidFill>
                          <a:schemeClr val="bg1"/>
                        </a:solidFill>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50000"/>
                      </a:schemeClr>
                    </a:solidFill>
                  </a:tcPr>
                </a:tc>
                <a:tc hMerge="1">
                  <a:txBody>
                    <a:bodyPr/>
                    <a:lstStyle/>
                    <a:p>
                      <a:endParaRPr lang="en-US"/>
                    </a:p>
                  </a:txBody>
                  <a:tcPr/>
                </a:tc>
                <a:tc gridSpan="4">
                  <a:txBody>
                    <a:bodyPr/>
                    <a:lstStyle/>
                    <a:p>
                      <a:pPr marL="0" marR="0" algn="ctr">
                        <a:lnSpc>
                          <a:spcPct val="115000"/>
                        </a:lnSpc>
                        <a:spcBef>
                          <a:spcPts val="300"/>
                        </a:spcBef>
                        <a:spcAft>
                          <a:spcPts val="300"/>
                        </a:spcAft>
                      </a:pPr>
                      <a:r>
                        <a:rPr lang="en-US" sz="1600" b="1" dirty="0" smtClean="0">
                          <a:solidFill>
                            <a:schemeClr val="bg1"/>
                          </a:solidFill>
                          <a:effectLst/>
                          <a:latin typeface="Arial" panose="020B0604020202020204" pitchFamily="34" charset="0"/>
                          <a:cs typeface="Arial" panose="020B0604020202020204" pitchFamily="34" charset="0"/>
                        </a:rPr>
                        <a:t>Severity, n </a:t>
                      </a:r>
                      <a:r>
                        <a:rPr lang="en-US" sz="1600" b="1" dirty="0">
                          <a:solidFill>
                            <a:schemeClr val="bg1"/>
                          </a:solidFill>
                          <a:effectLst/>
                          <a:latin typeface="Arial" panose="020B0604020202020204" pitchFamily="34" charset="0"/>
                          <a:cs typeface="Arial" panose="020B0604020202020204" pitchFamily="34" charset="0"/>
                        </a:rPr>
                        <a:t>(%)</a:t>
                      </a:r>
                      <a:endParaRPr lang="en-US" sz="1600" b="1" dirty="0">
                        <a:solidFill>
                          <a:schemeClr val="bg1"/>
                        </a:solidFill>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36956">
                <a:tc>
                  <a:txBody>
                    <a:bodyPr/>
                    <a:lstStyle/>
                    <a:p>
                      <a:pPr marL="0" marR="0" algn="ctr">
                        <a:lnSpc>
                          <a:spcPct val="115000"/>
                        </a:lnSpc>
                        <a:spcBef>
                          <a:spcPts val="300"/>
                        </a:spcBef>
                        <a:spcAft>
                          <a:spcPts val="300"/>
                        </a:spcAft>
                      </a:pPr>
                      <a:r>
                        <a:rPr lang="en-US" sz="1600" b="1" dirty="0" smtClean="0">
                          <a:solidFill>
                            <a:schemeClr val="bg1"/>
                          </a:solidFill>
                          <a:effectLst/>
                          <a:latin typeface="Arial" panose="020B0604020202020204" pitchFamily="34" charset="0"/>
                          <a:cs typeface="Arial" panose="020B0604020202020204" pitchFamily="34" charset="0"/>
                        </a:rPr>
                        <a:t>AEs in ≥20% of patients</a:t>
                      </a:r>
                      <a:endParaRPr lang="en-US" sz="1600" b="1" dirty="0">
                        <a:solidFill>
                          <a:schemeClr val="bg1"/>
                        </a:solidFill>
                        <a:effectLst/>
                        <a:latin typeface="Arial" panose="020B0604020202020204" pitchFamily="34" charset="0"/>
                        <a:ea typeface="Times New Roman"/>
                        <a:cs typeface="Arial" panose="020B0604020202020204" pitchFamily="34" charset="0"/>
                      </a:endParaRPr>
                    </a:p>
                  </a:txBody>
                  <a:tcPr marL="28575" marR="2857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50000"/>
                      </a:schemeClr>
                    </a:solidFill>
                  </a:tcPr>
                </a:tc>
                <a:tc>
                  <a:txBody>
                    <a:bodyPr/>
                    <a:lstStyle/>
                    <a:p>
                      <a:pPr marL="0" marR="0" lvl="0" indent="0" algn="ctr" defTabSz="457200" rtl="0" eaLnBrk="1" fontAlgn="auto" latinLnBrk="0" hangingPunct="1">
                        <a:lnSpc>
                          <a:spcPct val="115000"/>
                        </a:lnSpc>
                        <a:spcBef>
                          <a:spcPts val="300"/>
                        </a:spcBef>
                        <a:spcAft>
                          <a:spcPts val="300"/>
                        </a:spcAft>
                        <a:buClrTx/>
                        <a:buSzTx/>
                        <a:buFontTx/>
                        <a:buNone/>
                        <a:tabLst/>
                        <a:defRPr/>
                      </a:pPr>
                      <a:r>
                        <a:rPr lang="en-US" sz="1600" b="1" dirty="0" smtClean="0">
                          <a:solidFill>
                            <a:schemeClr val="bg1"/>
                          </a:solidFill>
                          <a:effectLst/>
                          <a:latin typeface="Arial" panose="020B0604020202020204" pitchFamily="34" charset="0"/>
                          <a:cs typeface="Arial" panose="020B0604020202020204" pitchFamily="34" charset="0"/>
                        </a:rPr>
                        <a:t>n (%)</a:t>
                      </a:r>
                      <a:endParaRPr lang="en-US" sz="1600" b="1" dirty="0">
                        <a:solidFill>
                          <a:schemeClr val="bg1"/>
                        </a:solidFill>
                        <a:effectLst/>
                        <a:latin typeface="Arial" panose="020B0604020202020204" pitchFamily="34" charset="0"/>
                        <a:ea typeface="Times New Roman"/>
                        <a:cs typeface="Arial" panose="020B0604020202020204" pitchFamily="34" charset="0"/>
                      </a:endParaRPr>
                    </a:p>
                  </a:txBody>
                  <a:tcPr marL="28575" marR="2857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50000"/>
                      </a:schemeClr>
                    </a:solidFill>
                  </a:tcPr>
                </a:tc>
                <a:tc>
                  <a:txBody>
                    <a:bodyPr/>
                    <a:lstStyle/>
                    <a:p>
                      <a:pPr marL="0" marR="0" algn="ctr">
                        <a:lnSpc>
                          <a:spcPct val="115000"/>
                        </a:lnSpc>
                        <a:spcBef>
                          <a:spcPts val="300"/>
                        </a:spcBef>
                        <a:spcAft>
                          <a:spcPts val="300"/>
                        </a:spcAft>
                      </a:pPr>
                      <a:r>
                        <a:rPr lang="en-US" sz="1600" b="1" dirty="0">
                          <a:solidFill>
                            <a:schemeClr val="bg1"/>
                          </a:solidFill>
                          <a:effectLst/>
                          <a:latin typeface="Arial" panose="020B0604020202020204" pitchFamily="34" charset="0"/>
                          <a:cs typeface="Arial" panose="020B0604020202020204" pitchFamily="34" charset="0"/>
                        </a:rPr>
                        <a:t>Grade 1</a:t>
                      </a:r>
                      <a:endParaRPr lang="en-US" sz="1600" b="1" dirty="0">
                        <a:solidFill>
                          <a:schemeClr val="bg1"/>
                        </a:solidFill>
                        <a:effectLst/>
                        <a:latin typeface="Arial" panose="020B0604020202020204" pitchFamily="34" charset="0"/>
                        <a:ea typeface="Times New Roman"/>
                        <a:cs typeface="Arial" panose="020B0604020202020204" pitchFamily="34" charset="0"/>
                      </a:endParaRPr>
                    </a:p>
                  </a:txBody>
                  <a:tcPr marL="28575" marR="2857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50000"/>
                      </a:schemeClr>
                    </a:solidFill>
                  </a:tcPr>
                </a:tc>
                <a:tc>
                  <a:txBody>
                    <a:bodyPr/>
                    <a:lstStyle/>
                    <a:p>
                      <a:pPr marL="0" marR="0" algn="ctr">
                        <a:lnSpc>
                          <a:spcPct val="115000"/>
                        </a:lnSpc>
                        <a:spcBef>
                          <a:spcPts val="300"/>
                        </a:spcBef>
                        <a:spcAft>
                          <a:spcPts val="300"/>
                        </a:spcAft>
                      </a:pPr>
                      <a:r>
                        <a:rPr lang="en-US" sz="1600" b="1" dirty="0">
                          <a:solidFill>
                            <a:schemeClr val="bg1"/>
                          </a:solidFill>
                          <a:effectLst/>
                          <a:latin typeface="Arial" panose="020B0604020202020204" pitchFamily="34" charset="0"/>
                          <a:cs typeface="Arial" panose="020B0604020202020204" pitchFamily="34" charset="0"/>
                        </a:rPr>
                        <a:t>Grade 2</a:t>
                      </a:r>
                      <a:endParaRPr lang="en-US" sz="1600" b="1" dirty="0">
                        <a:solidFill>
                          <a:schemeClr val="bg1"/>
                        </a:solidFill>
                        <a:effectLst/>
                        <a:latin typeface="Arial" panose="020B0604020202020204" pitchFamily="34" charset="0"/>
                        <a:ea typeface="Times New Roman"/>
                        <a:cs typeface="Arial" panose="020B0604020202020204" pitchFamily="34" charset="0"/>
                      </a:endParaRPr>
                    </a:p>
                  </a:txBody>
                  <a:tcPr marL="28575" marR="2857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50000"/>
                      </a:schemeClr>
                    </a:solidFill>
                  </a:tcPr>
                </a:tc>
                <a:tc>
                  <a:txBody>
                    <a:bodyPr/>
                    <a:lstStyle/>
                    <a:p>
                      <a:pPr marL="0" marR="0" algn="ctr">
                        <a:lnSpc>
                          <a:spcPct val="115000"/>
                        </a:lnSpc>
                        <a:spcBef>
                          <a:spcPts val="300"/>
                        </a:spcBef>
                        <a:spcAft>
                          <a:spcPts val="300"/>
                        </a:spcAft>
                      </a:pPr>
                      <a:r>
                        <a:rPr lang="en-US" sz="1600" b="1" dirty="0">
                          <a:solidFill>
                            <a:schemeClr val="bg1"/>
                          </a:solidFill>
                          <a:effectLst/>
                          <a:latin typeface="Arial" panose="020B0604020202020204" pitchFamily="34" charset="0"/>
                          <a:cs typeface="Arial" panose="020B0604020202020204" pitchFamily="34" charset="0"/>
                        </a:rPr>
                        <a:t>Grade 3</a:t>
                      </a:r>
                      <a:endParaRPr lang="en-US" sz="1600" b="1" dirty="0">
                        <a:solidFill>
                          <a:schemeClr val="bg1"/>
                        </a:solidFill>
                        <a:effectLst/>
                        <a:latin typeface="Arial" panose="020B0604020202020204" pitchFamily="34" charset="0"/>
                        <a:ea typeface="Times New Roman"/>
                        <a:cs typeface="Arial" panose="020B0604020202020204" pitchFamily="34" charset="0"/>
                      </a:endParaRPr>
                    </a:p>
                  </a:txBody>
                  <a:tcPr marL="28575" marR="2857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50000"/>
                      </a:schemeClr>
                    </a:solidFill>
                  </a:tcPr>
                </a:tc>
                <a:tc>
                  <a:txBody>
                    <a:bodyPr/>
                    <a:lstStyle/>
                    <a:p>
                      <a:pPr marL="0" marR="0" algn="ctr">
                        <a:lnSpc>
                          <a:spcPct val="115000"/>
                        </a:lnSpc>
                        <a:spcBef>
                          <a:spcPts val="300"/>
                        </a:spcBef>
                        <a:spcAft>
                          <a:spcPts val="300"/>
                        </a:spcAft>
                      </a:pPr>
                      <a:r>
                        <a:rPr lang="en-US" sz="1600" b="1" dirty="0">
                          <a:solidFill>
                            <a:schemeClr val="bg1"/>
                          </a:solidFill>
                          <a:effectLst/>
                          <a:latin typeface="Arial" panose="020B0604020202020204" pitchFamily="34" charset="0"/>
                          <a:cs typeface="Arial" panose="020B0604020202020204" pitchFamily="34" charset="0"/>
                        </a:rPr>
                        <a:t>Grade </a:t>
                      </a:r>
                      <a:r>
                        <a:rPr lang="en-US" sz="1600" b="1" dirty="0" smtClean="0">
                          <a:solidFill>
                            <a:schemeClr val="bg1"/>
                          </a:solidFill>
                          <a:effectLst/>
                          <a:latin typeface="Arial" panose="020B0604020202020204" pitchFamily="34" charset="0"/>
                          <a:cs typeface="Arial" panose="020B0604020202020204" pitchFamily="34" charset="0"/>
                        </a:rPr>
                        <a:t>4/5</a:t>
                      </a:r>
                      <a:endParaRPr lang="en-US" sz="1600" b="1" dirty="0">
                        <a:solidFill>
                          <a:schemeClr val="bg1"/>
                        </a:solidFill>
                        <a:effectLst/>
                        <a:latin typeface="Arial" panose="020B0604020202020204" pitchFamily="34" charset="0"/>
                        <a:ea typeface="Times New Roman"/>
                        <a:cs typeface="Arial" panose="020B0604020202020204" pitchFamily="34" charset="0"/>
                      </a:endParaRPr>
                    </a:p>
                  </a:txBody>
                  <a:tcPr marL="28575" marR="2857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1"/>
                  </a:ext>
                </a:extLst>
              </a:tr>
              <a:tr h="280416">
                <a:tc>
                  <a:txBody>
                    <a:bodyPr/>
                    <a:lstStyle/>
                    <a:p>
                      <a:pPr marL="0" marR="0">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Nausea</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43 (60)</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31 (43)</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9 (13)</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3 </a:t>
                      </a:r>
                      <a:r>
                        <a:rPr lang="en-US" sz="1600" b="1" dirty="0" smtClean="0">
                          <a:effectLst/>
                          <a:latin typeface="Arial" panose="020B0604020202020204" pitchFamily="34" charset="0"/>
                          <a:cs typeface="Arial" panose="020B0604020202020204" pitchFamily="34" charset="0"/>
                        </a:rPr>
                        <a:t>(4</a:t>
                      </a:r>
                      <a:r>
                        <a:rPr lang="en-US" sz="1600" b="1" dirty="0">
                          <a:effectLst/>
                          <a:latin typeface="Arial" panose="020B0604020202020204" pitchFamily="34" charset="0"/>
                          <a:cs typeface="Arial" panose="020B0604020202020204" pitchFamily="34" charset="0"/>
                        </a:rPr>
                        <a:t>)</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0</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extLst>
                  <a:ext uri="{0D108BD9-81ED-4DB2-BD59-A6C34878D82A}">
                    <a16:rowId xmlns:a16="http://schemas.microsoft.com/office/drawing/2014/main" xmlns="" val="10003"/>
                  </a:ext>
                </a:extLst>
              </a:tr>
              <a:tr h="280416">
                <a:tc>
                  <a:txBody>
                    <a:bodyPr/>
                    <a:lstStyle/>
                    <a:p>
                      <a:pPr marL="0" marR="0">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Fatigue</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38 (53)</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16 (22)</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16 (22)</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6 </a:t>
                      </a:r>
                      <a:r>
                        <a:rPr lang="en-US" sz="1600" b="1" dirty="0" smtClean="0">
                          <a:effectLst/>
                          <a:latin typeface="Arial" panose="020B0604020202020204" pitchFamily="34" charset="0"/>
                          <a:cs typeface="Arial" panose="020B0604020202020204" pitchFamily="34" charset="0"/>
                        </a:rPr>
                        <a:t>(8</a:t>
                      </a:r>
                      <a:r>
                        <a:rPr lang="en-US" sz="1600" b="1" dirty="0">
                          <a:effectLst/>
                          <a:latin typeface="Arial" panose="020B0604020202020204" pitchFamily="34" charset="0"/>
                          <a:cs typeface="Arial" panose="020B0604020202020204" pitchFamily="34" charset="0"/>
                        </a:rPr>
                        <a:t>)</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0</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extLst>
                  <a:ext uri="{0D108BD9-81ED-4DB2-BD59-A6C34878D82A}">
                    <a16:rowId xmlns:a16="http://schemas.microsoft.com/office/drawing/2014/main" xmlns="" val="10004"/>
                  </a:ext>
                </a:extLst>
              </a:tr>
              <a:tr h="280416">
                <a:tc>
                  <a:txBody>
                    <a:bodyPr/>
                    <a:lstStyle/>
                    <a:p>
                      <a:pPr marL="0" marR="0">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Vomiting</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30 (42)</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21 (29)</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6 </a:t>
                      </a:r>
                      <a:r>
                        <a:rPr lang="en-US" sz="1600" b="1" dirty="0" smtClean="0">
                          <a:effectLst/>
                          <a:latin typeface="Arial" panose="020B0604020202020204" pitchFamily="34" charset="0"/>
                          <a:cs typeface="Arial" panose="020B0604020202020204" pitchFamily="34" charset="0"/>
                        </a:rPr>
                        <a:t>(8</a:t>
                      </a:r>
                      <a:r>
                        <a:rPr lang="en-US" sz="1600" b="1" dirty="0">
                          <a:effectLst/>
                          <a:latin typeface="Arial" panose="020B0604020202020204" pitchFamily="34" charset="0"/>
                          <a:cs typeface="Arial" panose="020B0604020202020204" pitchFamily="34" charset="0"/>
                        </a:rPr>
                        <a:t>)</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3 </a:t>
                      </a:r>
                      <a:r>
                        <a:rPr lang="en-US" sz="1600" b="1" dirty="0" smtClean="0">
                          <a:effectLst/>
                          <a:latin typeface="Arial" panose="020B0604020202020204" pitchFamily="34" charset="0"/>
                          <a:cs typeface="Arial" panose="020B0604020202020204" pitchFamily="34" charset="0"/>
                        </a:rPr>
                        <a:t>(4</a:t>
                      </a:r>
                      <a:r>
                        <a:rPr lang="en-US" sz="1600" b="1" dirty="0">
                          <a:effectLst/>
                          <a:latin typeface="Arial" panose="020B0604020202020204" pitchFamily="34" charset="0"/>
                          <a:cs typeface="Arial" panose="020B0604020202020204" pitchFamily="34" charset="0"/>
                        </a:rPr>
                        <a:t>)</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0</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extLst>
                  <a:ext uri="{0D108BD9-81ED-4DB2-BD59-A6C34878D82A}">
                    <a16:rowId xmlns:a16="http://schemas.microsoft.com/office/drawing/2014/main" xmlns="" val="10005"/>
                  </a:ext>
                </a:extLst>
              </a:tr>
              <a:tr h="280416">
                <a:tc>
                  <a:txBody>
                    <a:bodyPr/>
                    <a:lstStyle/>
                    <a:p>
                      <a:pPr marL="0" marR="0">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Periorbital </a:t>
                      </a:r>
                      <a:r>
                        <a:rPr lang="en-US" sz="1600" b="1" dirty="0" smtClean="0">
                          <a:effectLst/>
                          <a:latin typeface="Arial" panose="020B0604020202020204" pitchFamily="34" charset="0"/>
                          <a:cs typeface="Arial" panose="020B0604020202020204" pitchFamily="34" charset="0"/>
                        </a:rPr>
                        <a:t>edema</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26 (36)</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22 (31)</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4 </a:t>
                      </a:r>
                      <a:r>
                        <a:rPr lang="en-US" sz="1600" b="1" dirty="0" smtClean="0">
                          <a:effectLst/>
                          <a:latin typeface="Arial" panose="020B0604020202020204" pitchFamily="34" charset="0"/>
                          <a:cs typeface="Arial" panose="020B0604020202020204" pitchFamily="34" charset="0"/>
                        </a:rPr>
                        <a:t>(6</a:t>
                      </a:r>
                      <a:r>
                        <a:rPr lang="en-US" sz="1600" b="1" dirty="0">
                          <a:effectLst/>
                          <a:latin typeface="Arial" panose="020B0604020202020204" pitchFamily="34" charset="0"/>
                          <a:cs typeface="Arial" panose="020B0604020202020204" pitchFamily="34" charset="0"/>
                        </a:rPr>
                        <a:t>)</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0</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0</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extLst>
                  <a:ext uri="{0D108BD9-81ED-4DB2-BD59-A6C34878D82A}">
                    <a16:rowId xmlns:a16="http://schemas.microsoft.com/office/drawing/2014/main" xmlns="" val="10006"/>
                  </a:ext>
                </a:extLst>
              </a:tr>
              <a:tr h="280416">
                <a:tc>
                  <a:txBody>
                    <a:bodyPr/>
                    <a:lstStyle/>
                    <a:p>
                      <a:pPr marL="0" marR="0">
                        <a:lnSpc>
                          <a:spcPct val="115000"/>
                        </a:lnSpc>
                        <a:spcBef>
                          <a:spcPts val="300"/>
                        </a:spcBef>
                        <a:spcAft>
                          <a:spcPts val="300"/>
                        </a:spcAft>
                      </a:pPr>
                      <a:r>
                        <a:rPr lang="en-US" sz="1600" b="1" dirty="0" smtClean="0">
                          <a:effectLst/>
                          <a:latin typeface="Arial" panose="020B0604020202020204" pitchFamily="34" charset="0"/>
                          <a:cs typeface="Arial" panose="020B0604020202020204" pitchFamily="34" charset="0"/>
                        </a:rPr>
                        <a:t>Diarrhea</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24 (33)</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19 (26)</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4 </a:t>
                      </a:r>
                      <a:r>
                        <a:rPr lang="en-US" sz="1600" b="1" dirty="0" smtClean="0">
                          <a:effectLst/>
                          <a:latin typeface="Arial" panose="020B0604020202020204" pitchFamily="34" charset="0"/>
                          <a:cs typeface="Arial" panose="020B0604020202020204" pitchFamily="34" charset="0"/>
                        </a:rPr>
                        <a:t>(6</a:t>
                      </a:r>
                      <a:r>
                        <a:rPr lang="en-US" sz="1600" b="1" dirty="0">
                          <a:effectLst/>
                          <a:latin typeface="Arial" panose="020B0604020202020204" pitchFamily="34" charset="0"/>
                          <a:cs typeface="Arial" panose="020B0604020202020204" pitchFamily="34" charset="0"/>
                        </a:rPr>
                        <a:t>)</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1 </a:t>
                      </a:r>
                      <a:r>
                        <a:rPr lang="en-US" sz="1600" b="1" dirty="0" smtClean="0">
                          <a:effectLst/>
                          <a:latin typeface="Arial" panose="020B0604020202020204" pitchFamily="34" charset="0"/>
                          <a:cs typeface="Arial" panose="020B0604020202020204" pitchFamily="34" charset="0"/>
                        </a:rPr>
                        <a:t>(1</a:t>
                      </a:r>
                      <a:r>
                        <a:rPr lang="en-US" sz="1600" b="1" dirty="0">
                          <a:effectLst/>
                          <a:latin typeface="Arial" panose="020B0604020202020204" pitchFamily="34" charset="0"/>
                          <a:cs typeface="Arial" panose="020B0604020202020204" pitchFamily="34" charset="0"/>
                        </a:rPr>
                        <a:t>)</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0</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extLst>
                  <a:ext uri="{0D108BD9-81ED-4DB2-BD59-A6C34878D82A}">
                    <a16:rowId xmlns:a16="http://schemas.microsoft.com/office/drawing/2014/main" xmlns="" val="10007"/>
                  </a:ext>
                </a:extLst>
              </a:tr>
              <a:tr h="280416">
                <a:tc>
                  <a:txBody>
                    <a:bodyPr/>
                    <a:lstStyle/>
                    <a:p>
                      <a:pPr marL="0" marR="0">
                        <a:lnSpc>
                          <a:spcPct val="115000"/>
                        </a:lnSpc>
                        <a:spcBef>
                          <a:spcPts val="300"/>
                        </a:spcBef>
                        <a:spcAft>
                          <a:spcPts val="300"/>
                        </a:spcAft>
                      </a:pPr>
                      <a:r>
                        <a:rPr lang="en-US" sz="1600" b="1" dirty="0" smtClean="0">
                          <a:effectLst/>
                          <a:latin typeface="Arial" panose="020B0604020202020204" pitchFamily="34" charset="0"/>
                          <a:cs typeface="Arial" panose="020B0604020202020204" pitchFamily="34" charset="0"/>
                        </a:rPr>
                        <a:t>Edema </a:t>
                      </a:r>
                      <a:r>
                        <a:rPr lang="en-US" sz="1600" b="1" dirty="0">
                          <a:effectLst/>
                          <a:latin typeface="Arial" panose="020B0604020202020204" pitchFamily="34" charset="0"/>
                          <a:cs typeface="Arial" panose="020B0604020202020204" pitchFamily="34" charset="0"/>
                        </a:rPr>
                        <a:t>peripheral</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22 (31)</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18 (25)</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4 </a:t>
                      </a:r>
                      <a:r>
                        <a:rPr lang="en-US" sz="1600" b="1" dirty="0" smtClean="0">
                          <a:effectLst/>
                          <a:latin typeface="Arial" panose="020B0604020202020204" pitchFamily="34" charset="0"/>
                          <a:cs typeface="Arial" panose="020B0604020202020204" pitchFamily="34" charset="0"/>
                        </a:rPr>
                        <a:t>(6</a:t>
                      </a:r>
                      <a:r>
                        <a:rPr lang="en-US" sz="1600" b="1" dirty="0">
                          <a:effectLst/>
                          <a:latin typeface="Arial" panose="020B0604020202020204" pitchFamily="34" charset="0"/>
                          <a:cs typeface="Arial" panose="020B0604020202020204" pitchFamily="34" charset="0"/>
                        </a:rPr>
                        <a:t>)</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0</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0</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extLst>
                  <a:ext uri="{0D108BD9-81ED-4DB2-BD59-A6C34878D82A}">
                    <a16:rowId xmlns:a16="http://schemas.microsoft.com/office/drawing/2014/main" xmlns="" val="10008"/>
                  </a:ext>
                </a:extLst>
              </a:tr>
              <a:tr h="536956">
                <a:tc>
                  <a:txBody>
                    <a:bodyPr/>
                    <a:lstStyle/>
                    <a:p>
                      <a:pPr marL="0" marR="0">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Decreased appetite</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20 (28)</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15 (21)</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4 </a:t>
                      </a:r>
                      <a:r>
                        <a:rPr lang="en-US" sz="1600" b="1" dirty="0" smtClean="0">
                          <a:effectLst/>
                          <a:latin typeface="Arial" panose="020B0604020202020204" pitchFamily="34" charset="0"/>
                          <a:cs typeface="Arial" panose="020B0604020202020204" pitchFamily="34" charset="0"/>
                        </a:rPr>
                        <a:t>(6</a:t>
                      </a:r>
                      <a:r>
                        <a:rPr lang="en-US" sz="1600" b="1" dirty="0">
                          <a:effectLst/>
                          <a:latin typeface="Arial" panose="020B0604020202020204" pitchFamily="34" charset="0"/>
                          <a:cs typeface="Arial" panose="020B0604020202020204" pitchFamily="34" charset="0"/>
                        </a:rPr>
                        <a:t>)</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1 </a:t>
                      </a:r>
                      <a:r>
                        <a:rPr lang="en-US" sz="1600" b="1" dirty="0" smtClean="0">
                          <a:effectLst/>
                          <a:latin typeface="Arial" panose="020B0604020202020204" pitchFamily="34" charset="0"/>
                          <a:cs typeface="Arial" panose="020B0604020202020204" pitchFamily="34" charset="0"/>
                        </a:rPr>
                        <a:t>(1</a:t>
                      </a:r>
                      <a:r>
                        <a:rPr lang="en-US" sz="1600" b="1" dirty="0">
                          <a:effectLst/>
                          <a:latin typeface="Arial" panose="020B0604020202020204" pitchFamily="34" charset="0"/>
                          <a:cs typeface="Arial" panose="020B0604020202020204" pitchFamily="34" charset="0"/>
                        </a:rPr>
                        <a:t>)</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0</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extLst>
                  <a:ext uri="{0D108BD9-81ED-4DB2-BD59-A6C34878D82A}">
                    <a16:rowId xmlns:a16="http://schemas.microsoft.com/office/drawing/2014/main" xmlns="" val="10009"/>
                  </a:ext>
                </a:extLst>
              </a:tr>
              <a:tr h="280416">
                <a:tc>
                  <a:txBody>
                    <a:bodyPr/>
                    <a:lstStyle/>
                    <a:p>
                      <a:pPr marL="0" marR="0">
                        <a:lnSpc>
                          <a:spcPct val="115000"/>
                        </a:lnSpc>
                        <a:spcBef>
                          <a:spcPts val="300"/>
                        </a:spcBef>
                        <a:spcAft>
                          <a:spcPts val="300"/>
                        </a:spcAft>
                      </a:pPr>
                      <a:r>
                        <a:rPr lang="en-US" sz="1600" b="1" dirty="0" smtClean="0">
                          <a:effectLst/>
                          <a:latin typeface="Arial" panose="020B0604020202020204" pitchFamily="34" charset="0"/>
                          <a:cs typeface="Arial" panose="020B0604020202020204" pitchFamily="34" charset="0"/>
                        </a:rPr>
                        <a:t>Anemia</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18 (25)</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4 ( 6)</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8 (11)</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6 </a:t>
                      </a:r>
                      <a:r>
                        <a:rPr lang="en-US" sz="1600" b="1" dirty="0" smtClean="0">
                          <a:effectLst/>
                          <a:latin typeface="Arial" panose="020B0604020202020204" pitchFamily="34" charset="0"/>
                          <a:cs typeface="Arial" panose="020B0604020202020204" pitchFamily="34" charset="0"/>
                        </a:rPr>
                        <a:t>(8</a:t>
                      </a:r>
                      <a:r>
                        <a:rPr lang="en-US" sz="1600" b="1" dirty="0">
                          <a:effectLst/>
                          <a:latin typeface="Arial" panose="020B0604020202020204" pitchFamily="34" charset="0"/>
                          <a:cs typeface="Arial" panose="020B0604020202020204" pitchFamily="34" charset="0"/>
                        </a:rPr>
                        <a:t>)</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0</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extLst>
                  <a:ext uri="{0D108BD9-81ED-4DB2-BD59-A6C34878D82A}">
                    <a16:rowId xmlns:a16="http://schemas.microsoft.com/office/drawing/2014/main" xmlns="" val="10010"/>
                  </a:ext>
                </a:extLst>
              </a:tr>
              <a:tr h="536956">
                <a:tc>
                  <a:txBody>
                    <a:bodyPr/>
                    <a:lstStyle/>
                    <a:p>
                      <a:pPr marL="0" marR="0">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Lacrimation increased</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17 (24)</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12 (17)</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5 </a:t>
                      </a:r>
                      <a:r>
                        <a:rPr lang="en-US" sz="1600" b="1" dirty="0" smtClean="0">
                          <a:effectLst/>
                          <a:latin typeface="Arial" panose="020B0604020202020204" pitchFamily="34" charset="0"/>
                          <a:cs typeface="Arial" panose="020B0604020202020204" pitchFamily="34" charset="0"/>
                        </a:rPr>
                        <a:t>(7</a:t>
                      </a:r>
                      <a:r>
                        <a:rPr lang="en-US" sz="1600" b="1" dirty="0">
                          <a:effectLst/>
                          <a:latin typeface="Arial" panose="020B0604020202020204" pitchFamily="34" charset="0"/>
                          <a:cs typeface="Arial" panose="020B0604020202020204" pitchFamily="34" charset="0"/>
                        </a:rPr>
                        <a:t>)</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0</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0</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CADE"/>
                    </a:solidFill>
                  </a:tcPr>
                </a:tc>
                <a:extLst>
                  <a:ext uri="{0D108BD9-81ED-4DB2-BD59-A6C34878D82A}">
                    <a16:rowId xmlns:a16="http://schemas.microsoft.com/office/drawing/2014/main" xmlns="" val="10011"/>
                  </a:ext>
                </a:extLst>
              </a:tr>
              <a:tr h="280416">
                <a:tc>
                  <a:txBody>
                    <a:bodyPr/>
                    <a:lstStyle/>
                    <a:p>
                      <a:pPr marL="0" marR="0">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Dizziness</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16 (22)</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13 (18)</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3 </a:t>
                      </a:r>
                      <a:r>
                        <a:rPr lang="en-US" sz="1600" b="1" dirty="0" smtClean="0">
                          <a:effectLst/>
                          <a:latin typeface="Arial" panose="020B0604020202020204" pitchFamily="34" charset="0"/>
                          <a:cs typeface="Arial" panose="020B0604020202020204" pitchFamily="34" charset="0"/>
                        </a:rPr>
                        <a:t>(4</a:t>
                      </a:r>
                      <a:r>
                        <a:rPr lang="en-US" sz="1600" b="1" dirty="0">
                          <a:effectLst/>
                          <a:latin typeface="Arial" panose="020B0604020202020204" pitchFamily="34" charset="0"/>
                          <a:cs typeface="Arial" panose="020B0604020202020204" pitchFamily="34" charset="0"/>
                        </a:rPr>
                        <a:t>)</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0</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tc>
                  <a:txBody>
                    <a:bodyPr/>
                    <a:lstStyle/>
                    <a:p>
                      <a:pPr marL="0" marR="0" algn="ctr">
                        <a:lnSpc>
                          <a:spcPct val="115000"/>
                        </a:lnSpc>
                        <a:spcBef>
                          <a:spcPts val="300"/>
                        </a:spcBef>
                        <a:spcAft>
                          <a:spcPts val="300"/>
                        </a:spcAft>
                      </a:pPr>
                      <a:r>
                        <a:rPr lang="en-US" sz="1600" b="1" dirty="0">
                          <a:effectLst/>
                          <a:latin typeface="Arial" panose="020B0604020202020204" pitchFamily="34" charset="0"/>
                          <a:cs typeface="Arial" panose="020B0604020202020204" pitchFamily="34" charset="0"/>
                        </a:rPr>
                        <a:t>0</a:t>
                      </a:r>
                      <a:endParaRPr lang="en-US" sz="1600" b="1" dirty="0">
                        <a:effectLst/>
                        <a:latin typeface="Arial" panose="020B0604020202020204" pitchFamily="34" charset="0"/>
                        <a:ea typeface="Times New Roman"/>
                        <a:cs typeface="Arial" panose="020B0604020202020204" pitchFamily="34" charset="0"/>
                      </a:endParaRPr>
                    </a:p>
                  </a:txBody>
                  <a:tcPr marL="28575" marR="28575"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7F0"/>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478764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610600" cy="731839"/>
          </a:xfrm>
        </p:spPr>
        <p:txBody>
          <a:bodyPr/>
          <a:lstStyle/>
          <a:p>
            <a:r>
              <a:rPr lang="en-US" sz="3200" dirty="0" smtClean="0"/>
              <a:t>Conclusions from BLU-285 ASCO Presentation</a:t>
            </a:r>
            <a:endParaRPr lang="en-US" sz="3200" dirty="0"/>
          </a:p>
        </p:txBody>
      </p:sp>
      <p:sp>
        <p:nvSpPr>
          <p:cNvPr id="2" name="Content Placeholder 1"/>
          <p:cNvSpPr>
            <a:spLocks noGrp="1"/>
          </p:cNvSpPr>
          <p:nvPr>
            <p:ph idx="1"/>
          </p:nvPr>
        </p:nvSpPr>
        <p:spPr>
          <a:xfrm>
            <a:off x="152400" y="1524000"/>
            <a:ext cx="8628063" cy="4967816"/>
          </a:xfrm>
        </p:spPr>
        <p:txBody>
          <a:bodyPr/>
          <a:lstStyle/>
          <a:p>
            <a:r>
              <a:rPr lang="en-US" sz="2000" dirty="0">
                <a:sym typeface="Symbol"/>
              </a:rPr>
              <a:t>BLU-285 is well tolerated on a QD schedule at doses up to the MTD of 400 mg</a:t>
            </a:r>
          </a:p>
          <a:p>
            <a:r>
              <a:rPr lang="en-US" sz="2000" dirty="0" smtClean="0">
                <a:sym typeface="Symbol"/>
              </a:rPr>
              <a:t>BLU-285 </a:t>
            </a:r>
            <a:r>
              <a:rPr lang="en-US" sz="2000" dirty="0" smtClean="0">
                <a:sym typeface="Symbol"/>
              </a:rPr>
              <a:t>has strong clinical activity in PDGFR D842-mutant GIST with an ORR of 60% per central review and median PFS not reached </a:t>
            </a:r>
          </a:p>
          <a:p>
            <a:pPr lvl="1"/>
            <a:r>
              <a:rPr lang="en-US" sz="2000" dirty="0">
                <a:sym typeface="Symbol"/>
              </a:rPr>
              <a:t>Potential expedited paths for approval </a:t>
            </a:r>
            <a:r>
              <a:rPr lang="en-US" sz="2000" dirty="0" smtClean="0">
                <a:sym typeface="Symbol"/>
              </a:rPr>
              <a:t>are being evaluated</a:t>
            </a:r>
          </a:p>
          <a:p>
            <a:r>
              <a:rPr lang="en-US" sz="2000" dirty="0" smtClean="0">
                <a:sym typeface="Symbol"/>
              </a:rPr>
              <a:t>BLU-285 demonstrates important anti-tumor activity including radiographic response and prolonged PFS in heavily pre-treated, KIT-mutant GIST at doses of 300–400 mg QD</a:t>
            </a:r>
          </a:p>
          <a:p>
            <a:r>
              <a:rPr lang="en-US" sz="2000" dirty="0">
                <a:sym typeface="Symbol"/>
              </a:rPr>
              <a:t>Based on these encouraging data, planning is underway for a Phase 3 randomized study of BLU-285 in third-line </a:t>
            </a:r>
            <a:r>
              <a:rPr lang="en-US" sz="2000" dirty="0" smtClean="0">
                <a:sym typeface="Symbol"/>
              </a:rPr>
              <a:t>GIST (BLU-285 vs. </a:t>
            </a:r>
            <a:r>
              <a:rPr lang="en-US" sz="2000" dirty="0" err="1">
                <a:sym typeface="Symbol"/>
              </a:rPr>
              <a:t>r</a:t>
            </a:r>
            <a:r>
              <a:rPr lang="en-US" sz="2000" dirty="0" err="1" smtClean="0">
                <a:sym typeface="Symbol"/>
              </a:rPr>
              <a:t>egorafenib</a:t>
            </a:r>
            <a:r>
              <a:rPr lang="en-US" sz="2000" dirty="0" smtClean="0">
                <a:sym typeface="Symbol"/>
              </a:rPr>
              <a:t>)</a:t>
            </a:r>
            <a:endParaRPr lang="en-US" sz="2000" dirty="0">
              <a:sym typeface="Symbol"/>
            </a:endParaRPr>
          </a:p>
        </p:txBody>
      </p:sp>
    </p:spTree>
    <p:extLst>
      <p:ext uri="{BB962C8B-B14F-4D97-AF65-F5344CB8AC3E}">
        <p14:creationId xmlns:p14="http://schemas.microsoft.com/office/powerpoint/2010/main" val="1210094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90600"/>
            <a:ext cx="8534400" cy="1165225"/>
          </a:xfrm>
        </p:spPr>
        <p:txBody>
          <a:bodyPr/>
          <a:lstStyle/>
          <a:p>
            <a:pPr algn="ctr" fontAlgn="base"/>
            <a:r>
              <a:rPr lang="en-US" sz="1800" b="0" dirty="0">
                <a:solidFill>
                  <a:schemeClr val="tx1"/>
                </a:solidFill>
              </a:rPr>
              <a:t>2017 </a:t>
            </a:r>
            <a:r>
              <a:rPr lang="en-US" sz="1800" b="0" dirty="0" smtClean="0">
                <a:solidFill>
                  <a:schemeClr val="tx1"/>
                </a:solidFill>
              </a:rPr>
              <a:t>ASCO - Abstract </a:t>
            </a:r>
            <a:r>
              <a:rPr lang="en-US" sz="1800" b="0" dirty="0">
                <a:solidFill>
                  <a:schemeClr val="tx1"/>
                </a:solidFill>
              </a:rPr>
              <a:t>2515, Board #</a:t>
            </a:r>
            <a:r>
              <a:rPr lang="en-US" sz="1800" b="0" dirty="0" smtClean="0">
                <a:solidFill>
                  <a:schemeClr val="tx1"/>
                </a:solidFill>
              </a:rPr>
              <a:t>7</a:t>
            </a:r>
            <a:br>
              <a:rPr lang="en-US" sz="1800" b="0" dirty="0" smtClean="0">
                <a:solidFill>
                  <a:schemeClr val="tx1"/>
                </a:solidFill>
              </a:rPr>
            </a:br>
            <a:r>
              <a:rPr lang="en-US" sz="1800" b="0" dirty="0" smtClean="0">
                <a:solidFill>
                  <a:schemeClr val="tx1"/>
                </a:solidFill>
              </a:rPr>
              <a:t> </a:t>
            </a:r>
            <a:r>
              <a:rPr lang="en-US" dirty="0">
                <a:solidFill>
                  <a:schemeClr val="tx1"/>
                </a:solidFill>
              </a:rPr>
              <a:t/>
            </a:r>
            <a:br>
              <a:rPr lang="en-US" dirty="0">
                <a:solidFill>
                  <a:schemeClr val="tx1"/>
                </a:solidFill>
              </a:rPr>
            </a:br>
            <a:r>
              <a:rPr lang="en-US" dirty="0">
                <a:solidFill>
                  <a:schemeClr val="tx1"/>
                </a:solidFill>
              </a:rPr>
              <a:t> Pharmacokinetic-driven phase I study of DCC-2618 a pan-KIT and PDGFR inhibitor in patients (pts) with gastrointestinal stromal tumor (GIST) and other solid tumors</a:t>
            </a:r>
          </a:p>
        </p:txBody>
      </p:sp>
      <p:sp>
        <p:nvSpPr>
          <p:cNvPr id="5" name="Subtitle 4"/>
          <p:cNvSpPr>
            <a:spLocks noGrp="1"/>
          </p:cNvSpPr>
          <p:nvPr>
            <p:ph type="subTitle" idx="1"/>
          </p:nvPr>
        </p:nvSpPr>
        <p:spPr>
          <a:xfrm>
            <a:off x="762000" y="2939143"/>
            <a:ext cx="7696200" cy="1276095"/>
          </a:xfrm>
        </p:spPr>
        <p:txBody>
          <a:bodyPr>
            <a:normAutofit fontScale="77500" lnSpcReduction="20000"/>
          </a:bodyPr>
          <a:lstStyle/>
          <a:p>
            <a:pPr algn="ctr">
              <a:lnSpc>
                <a:spcPct val="120000"/>
              </a:lnSpc>
              <a:spcBef>
                <a:spcPts val="600"/>
              </a:spcBef>
            </a:pPr>
            <a:r>
              <a:rPr lang="en-US" sz="2300" dirty="0" smtClean="0">
                <a:solidFill>
                  <a:schemeClr val="tx1"/>
                </a:solidFill>
              </a:rPr>
              <a:t>Filip </a:t>
            </a:r>
            <a:r>
              <a:rPr lang="en-US" sz="2300" dirty="0" err="1">
                <a:solidFill>
                  <a:schemeClr val="tx1"/>
                </a:solidFill>
              </a:rPr>
              <a:t>Janku</a:t>
            </a:r>
            <a:r>
              <a:rPr lang="en-US" sz="2300" dirty="0">
                <a:solidFill>
                  <a:schemeClr val="tx1"/>
                </a:solidFill>
              </a:rPr>
              <a:t>, </a:t>
            </a:r>
            <a:r>
              <a:rPr lang="en-US" sz="2300" dirty="0" err="1">
                <a:solidFill>
                  <a:schemeClr val="tx1"/>
                </a:solidFill>
              </a:rPr>
              <a:t>Albiruni</a:t>
            </a:r>
            <a:r>
              <a:rPr lang="en-US" sz="2300" dirty="0">
                <a:solidFill>
                  <a:schemeClr val="tx1"/>
                </a:solidFill>
              </a:rPr>
              <a:t> </a:t>
            </a:r>
            <a:r>
              <a:rPr lang="en-US" sz="2300" dirty="0" smtClean="0">
                <a:solidFill>
                  <a:schemeClr val="tx1"/>
                </a:solidFill>
              </a:rPr>
              <a:t>Abdul </a:t>
            </a:r>
            <a:r>
              <a:rPr lang="en-US" sz="2300" dirty="0" err="1">
                <a:solidFill>
                  <a:schemeClr val="tx1"/>
                </a:solidFill>
              </a:rPr>
              <a:t>Razak</a:t>
            </a:r>
            <a:r>
              <a:rPr lang="en-US" sz="2300" dirty="0">
                <a:solidFill>
                  <a:schemeClr val="tx1"/>
                </a:solidFill>
              </a:rPr>
              <a:t>, Michael S. Gordon, David Brooks, Daniel Flynn, Michael Kaufman, Jama Pitman, Bryan Smith, Neeta </a:t>
            </a:r>
            <a:r>
              <a:rPr lang="en-US" sz="2300" dirty="0" err="1">
                <a:solidFill>
                  <a:schemeClr val="tx1"/>
                </a:solidFill>
              </a:rPr>
              <a:t>Somaiah</a:t>
            </a:r>
            <a:r>
              <a:rPr lang="en-US" sz="2300" dirty="0">
                <a:solidFill>
                  <a:schemeClr val="tx1"/>
                </a:solidFill>
              </a:rPr>
              <a:t>, John </a:t>
            </a:r>
            <a:r>
              <a:rPr lang="en-US" sz="2300" dirty="0" smtClean="0">
                <a:solidFill>
                  <a:schemeClr val="tx1"/>
                </a:solidFill>
              </a:rPr>
              <a:t>De </a:t>
            </a:r>
            <a:r>
              <a:rPr lang="en-US" sz="2300" dirty="0">
                <a:solidFill>
                  <a:schemeClr val="tx1"/>
                </a:solidFill>
              </a:rPr>
              <a:t>Groot, </a:t>
            </a:r>
            <a:r>
              <a:rPr lang="en-US" sz="2300" dirty="0" err="1">
                <a:solidFill>
                  <a:schemeClr val="tx1"/>
                </a:solidFill>
              </a:rPr>
              <a:t>Guo</a:t>
            </a:r>
            <a:r>
              <a:rPr lang="en-US" sz="2300" dirty="0">
                <a:solidFill>
                  <a:schemeClr val="tx1"/>
                </a:solidFill>
              </a:rPr>
              <a:t> Chen, Julia Jennings, </a:t>
            </a:r>
            <a:r>
              <a:rPr lang="en-US" sz="2300" dirty="0" err="1">
                <a:solidFill>
                  <a:schemeClr val="tx1"/>
                </a:solidFill>
              </a:rPr>
              <a:t>Samer</a:t>
            </a:r>
            <a:r>
              <a:rPr lang="en-US" sz="2300" dirty="0">
                <a:solidFill>
                  <a:schemeClr val="tx1"/>
                </a:solidFill>
              </a:rPr>
              <a:t> Salah, </a:t>
            </a:r>
            <a:r>
              <a:rPr lang="en-US" sz="2300" dirty="0" smtClean="0">
                <a:solidFill>
                  <a:schemeClr val="tx1"/>
                </a:solidFill>
              </a:rPr>
              <a:t/>
            </a:r>
            <a:br>
              <a:rPr lang="en-US" sz="2300" dirty="0" smtClean="0">
                <a:solidFill>
                  <a:schemeClr val="tx1"/>
                </a:solidFill>
              </a:rPr>
            </a:br>
            <a:r>
              <a:rPr lang="en-US" sz="2300" dirty="0" smtClean="0">
                <a:solidFill>
                  <a:schemeClr val="tx1"/>
                </a:solidFill>
              </a:rPr>
              <a:t>Deb </a:t>
            </a:r>
            <a:r>
              <a:rPr lang="en-US" sz="2300" dirty="0">
                <a:solidFill>
                  <a:schemeClr val="tx1"/>
                </a:solidFill>
              </a:rPr>
              <a:t>Westwood, Eric </a:t>
            </a:r>
            <a:r>
              <a:rPr lang="en-US" sz="2300" dirty="0" err="1">
                <a:solidFill>
                  <a:schemeClr val="tx1"/>
                </a:solidFill>
              </a:rPr>
              <a:t>Gerstenberger</a:t>
            </a:r>
            <a:r>
              <a:rPr lang="en-US" sz="2300" dirty="0">
                <a:solidFill>
                  <a:schemeClr val="tx1"/>
                </a:solidFill>
              </a:rPr>
              <a:t>, Oliver Rosen, Suzanne George</a:t>
            </a:r>
          </a:p>
        </p:txBody>
      </p:sp>
      <p:pic>
        <p:nvPicPr>
          <p:cNvPr id="6" name="Picture 5"/>
          <p:cNvPicPr>
            <a:picLocks noChangeAspect="1"/>
          </p:cNvPicPr>
          <p:nvPr/>
        </p:nvPicPr>
        <p:blipFill>
          <a:blip r:embed="rId3"/>
          <a:stretch>
            <a:fillRect/>
          </a:stretch>
        </p:blipFill>
        <p:spPr>
          <a:xfrm>
            <a:off x="685800" y="6026150"/>
            <a:ext cx="2895600" cy="603250"/>
          </a:xfrm>
          <a:prstGeom prst="rect">
            <a:avLst/>
          </a:prstGeom>
        </p:spPr>
      </p:pic>
      <p:pic>
        <p:nvPicPr>
          <p:cNvPr id="7" name="Picture 6"/>
          <p:cNvPicPr>
            <a:picLocks noChangeAspect="1"/>
          </p:cNvPicPr>
          <p:nvPr/>
        </p:nvPicPr>
        <p:blipFill>
          <a:blip r:embed="rId4"/>
          <a:stretch>
            <a:fillRect/>
          </a:stretch>
        </p:blipFill>
        <p:spPr>
          <a:xfrm>
            <a:off x="5657850" y="5902292"/>
            <a:ext cx="2800350" cy="727108"/>
          </a:xfrm>
          <a:prstGeom prst="rect">
            <a:avLst/>
          </a:prstGeom>
        </p:spPr>
      </p:pic>
      <p:pic>
        <p:nvPicPr>
          <p:cNvPr id="9" name="Picture 9" descr="New MD Anderson Logo"/>
          <p:cNvPicPr>
            <a:picLocks noChangeAspect="1" noChangeArrowheads="1"/>
          </p:cNvPicPr>
          <p:nvPr/>
        </p:nvPicPr>
        <p:blipFill>
          <a:blip r:embed="rId5" cstate="print"/>
          <a:srcRect/>
          <a:stretch>
            <a:fillRect/>
          </a:stretch>
        </p:blipFill>
        <p:spPr bwMode="auto">
          <a:xfrm>
            <a:off x="685800" y="4730750"/>
            <a:ext cx="2381250" cy="1143000"/>
          </a:xfrm>
          <a:prstGeom prst="rect">
            <a:avLst/>
          </a:prstGeom>
          <a:noFill/>
          <a:ln w="9525">
            <a:noFill/>
            <a:miter lim="800000"/>
            <a:headEnd/>
            <a:tailEnd/>
          </a:ln>
        </p:spPr>
      </p:pic>
      <p:pic>
        <p:nvPicPr>
          <p:cNvPr id="11" name="Picture 10"/>
          <p:cNvPicPr>
            <a:picLocks noChangeAspect="1"/>
          </p:cNvPicPr>
          <p:nvPr/>
        </p:nvPicPr>
        <p:blipFill>
          <a:blip r:embed="rId6"/>
          <a:stretch>
            <a:fillRect/>
          </a:stretch>
        </p:blipFill>
        <p:spPr>
          <a:xfrm>
            <a:off x="5715000" y="4876800"/>
            <a:ext cx="2735097" cy="609600"/>
          </a:xfrm>
          <a:prstGeom prst="rect">
            <a:avLst/>
          </a:prstGeom>
        </p:spPr>
      </p:pic>
    </p:spTree>
    <p:extLst>
      <p:ext uri="{BB962C8B-B14F-4D97-AF65-F5344CB8AC3E}">
        <p14:creationId xmlns:p14="http://schemas.microsoft.com/office/powerpoint/2010/main" val="226973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8382000" cy="838200"/>
          </a:xfrm>
          <a:noFill/>
        </p:spPr>
        <p:txBody>
          <a:bodyPr/>
          <a:lstStyle/>
          <a:p>
            <a:pPr lvl="1" eaLnBrk="1" hangingPunct="1"/>
            <a:r>
              <a:rPr lang="en-US" sz="4000" b="1" dirty="0" smtClean="0">
                <a:solidFill>
                  <a:schemeClr val="tx1"/>
                </a:solidFill>
              </a:rPr>
              <a:t>DCC-2618 BACKGROUND</a:t>
            </a:r>
            <a:endParaRPr lang="en-US" sz="4000" b="1" dirty="0">
              <a:solidFill>
                <a:schemeClr val="tx1"/>
              </a:solidFill>
            </a:endParaRPr>
          </a:p>
        </p:txBody>
      </p:sp>
      <p:sp>
        <p:nvSpPr>
          <p:cNvPr id="5123" name="Rectangle 4"/>
          <p:cNvSpPr>
            <a:spLocks noGrp="1" noChangeArrowheads="1"/>
          </p:cNvSpPr>
          <p:nvPr>
            <p:ph idx="1"/>
          </p:nvPr>
        </p:nvSpPr>
        <p:spPr>
          <a:xfrm>
            <a:off x="76200" y="762000"/>
            <a:ext cx="8610600" cy="5715000"/>
          </a:xfrm>
        </p:spPr>
        <p:txBody>
          <a:bodyPr/>
          <a:lstStyle/>
          <a:p>
            <a:pPr marL="39688" eaLnBrk="1" hangingPunct="1">
              <a:lnSpc>
                <a:spcPct val="80000"/>
              </a:lnSpc>
              <a:buClr>
                <a:srgbClr val="000000"/>
              </a:buClr>
              <a:buFont typeface="Arial" charset="0"/>
              <a:buNone/>
            </a:pPr>
            <a:endParaRPr lang="en-US" sz="2200" b="1" dirty="0"/>
          </a:p>
          <a:p>
            <a:pPr>
              <a:buClr>
                <a:srgbClr val="000000"/>
              </a:buClr>
            </a:pPr>
            <a:r>
              <a:rPr lang="en-US" sz="2400" dirty="0">
                <a:solidFill>
                  <a:prstClr val="black"/>
                </a:solidFill>
              </a:rPr>
              <a:t>DCC-2618 is a </a:t>
            </a:r>
            <a:r>
              <a:rPr lang="en-US" sz="2400" i="1" dirty="0" smtClean="0">
                <a:solidFill>
                  <a:prstClr val="black"/>
                </a:solidFill>
              </a:rPr>
              <a:t>KIT</a:t>
            </a:r>
            <a:r>
              <a:rPr lang="en-US" sz="2400" dirty="0" smtClean="0">
                <a:solidFill>
                  <a:prstClr val="black"/>
                </a:solidFill>
              </a:rPr>
              <a:t> </a:t>
            </a:r>
            <a:r>
              <a:rPr lang="en-US" sz="2400" dirty="0">
                <a:solidFill>
                  <a:prstClr val="black"/>
                </a:solidFill>
              </a:rPr>
              <a:t>and </a:t>
            </a:r>
            <a:r>
              <a:rPr lang="en-US" sz="2400" i="1" dirty="0" smtClean="0"/>
              <a:t>PDGFRA</a:t>
            </a:r>
            <a:r>
              <a:rPr lang="en-US" sz="2400" dirty="0" smtClean="0"/>
              <a:t>  </a:t>
            </a:r>
            <a:br>
              <a:rPr lang="en-US" sz="2400" dirty="0" smtClean="0"/>
            </a:br>
            <a:r>
              <a:rPr lang="en-US" sz="2400" dirty="0" smtClean="0"/>
              <a:t>inhibitor </a:t>
            </a:r>
            <a:r>
              <a:rPr lang="en-US" sz="2400" dirty="0"/>
              <a:t>resilient to </a:t>
            </a:r>
            <a:r>
              <a:rPr lang="en-US" sz="2400" dirty="0" smtClean="0"/>
              <a:t>gain-of-function </a:t>
            </a:r>
            <a:br>
              <a:rPr lang="en-US" sz="2400" dirty="0" smtClean="0"/>
            </a:br>
            <a:r>
              <a:rPr lang="en-US" sz="2400" dirty="0" smtClean="0"/>
              <a:t>and </a:t>
            </a:r>
            <a:r>
              <a:rPr lang="en-US" sz="2400" dirty="0"/>
              <a:t>drug resistance </a:t>
            </a:r>
            <a:r>
              <a:rPr lang="en-US" sz="2400" dirty="0" smtClean="0"/>
              <a:t>mutations</a:t>
            </a:r>
            <a:r>
              <a:rPr lang="en-US" sz="2400" dirty="0"/>
              <a:t>			</a:t>
            </a:r>
            <a:endParaRPr lang="en-US" sz="2400" strike="sngStrike" dirty="0"/>
          </a:p>
          <a:p>
            <a:pPr lvl="1">
              <a:buClr>
                <a:srgbClr val="000000"/>
              </a:buClr>
            </a:pPr>
            <a:r>
              <a:rPr lang="en-US" sz="2200" dirty="0" smtClean="0"/>
              <a:t>Potency independent </a:t>
            </a:r>
            <a:r>
              <a:rPr lang="en-US" sz="2200" dirty="0"/>
              <a:t>of ATP </a:t>
            </a:r>
            <a:br>
              <a:rPr lang="en-US" sz="2200" dirty="0"/>
            </a:br>
            <a:r>
              <a:rPr lang="en-US" sz="2200" dirty="0" smtClean="0"/>
              <a:t>concentration </a:t>
            </a:r>
            <a:endParaRPr lang="en-US" sz="2200" dirty="0"/>
          </a:p>
          <a:p>
            <a:pPr marL="342900" lvl="1" indent="-342900">
              <a:spcBef>
                <a:spcPts val="3000"/>
              </a:spcBef>
              <a:buClr>
                <a:srgbClr val="000000"/>
              </a:buClr>
              <a:buFont typeface="Arial" charset="0"/>
              <a:buChar char="•"/>
            </a:pPr>
            <a:r>
              <a:rPr lang="en-US" sz="2400" dirty="0"/>
              <a:t>DCC-2618 was designed to potently </a:t>
            </a:r>
            <a:br>
              <a:rPr lang="en-US" sz="2400" dirty="0"/>
            </a:br>
            <a:r>
              <a:rPr lang="en-US" sz="2400" dirty="0"/>
              <a:t>inhibit a broad range of mutations </a:t>
            </a:r>
            <a:br>
              <a:rPr lang="en-US" sz="2400" dirty="0"/>
            </a:br>
            <a:r>
              <a:rPr lang="en-US" sz="2400" dirty="0" smtClean="0"/>
              <a:t>in </a:t>
            </a:r>
            <a:r>
              <a:rPr lang="en-US" sz="2400" i="1" dirty="0"/>
              <a:t>KIT</a:t>
            </a:r>
            <a:r>
              <a:rPr lang="en-US" sz="2400" dirty="0"/>
              <a:t> and </a:t>
            </a:r>
            <a:r>
              <a:rPr lang="en-US" sz="2400" i="1" dirty="0"/>
              <a:t>PDGFRA</a:t>
            </a:r>
            <a:r>
              <a:rPr lang="en-US" sz="2400" dirty="0"/>
              <a:t> kinases</a:t>
            </a:r>
          </a:p>
          <a:p>
            <a:pPr marL="342900" lvl="1" indent="-342900">
              <a:spcBef>
                <a:spcPts val="3000"/>
              </a:spcBef>
              <a:buClr>
                <a:srgbClr val="000000"/>
              </a:buClr>
              <a:buFont typeface="Arial" charset="0"/>
              <a:buChar char="•"/>
            </a:pPr>
            <a:r>
              <a:rPr lang="en-US" sz="2400" dirty="0"/>
              <a:t>Gastrointestinal stromal tumor (GIST) is an important disease to achieve </a:t>
            </a:r>
            <a:r>
              <a:rPr lang="en-US" sz="2400" dirty="0" smtClean="0"/>
              <a:t>proof-of-concept </a:t>
            </a:r>
            <a:r>
              <a:rPr lang="en-US" sz="2400" dirty="0"/>
              <a:t>in the FIH study due to the multiplicity and heterogeneity of resistance mutations within </a:t>
            </a:r>
            <a:r>
              <a:rPr lang="en-US" sz="2400" i="1" dirty="0"/>
              <a:t>KIT</a:t>
            </a:r>
          </a:p>
        </p:txBody>
      </p:sp>
      <p:pic>
        <p:nvPicPr>
          <p:cNvPr id="2" name="Picture 1"/>
          <p:cNvPicPr>
            <a:picLocks noChangeAspect="1"/>
          </p:cNvPicPr>
          <p:nvPr/>
        </p:nvPicPr>
        <p:blipFill>
          <a:blip r:embed="rId4"/>
          <a:stretch>
            <a:fillRect/>
          </a:stretch>
        </p:blipFill>
        <p:spPr>
          <a:xfrm>
            <a:off x="5356160" y="1447800"/>
            <a:ext cx="3406840" cy="3225800"/>
          </a:xfrm>
          <a:prstGeom prst="rect">
            <a:avLst/>
          </a:prstGeom>
        </p:spPr>
      </p:pic>
      <p:sp>
        <p:nvSpPr>
          <p:cNvPr id="3" name="TextBox 2"/>
          <p:cNvSpPr txBox="1"/>
          <p:nvPr/>
        </p:nvSpPr>
        <p:spPr>
          <a:xfrm>
            <a:off x="5356160" y="1378803"/>
            <a:ext cx="3406840" cy="830997"/>
          </a:xfrm>
          <a:prstGeom prst="rect">
            <a:avLst/>
          </a:prstGeom>
          <a:solidFill>
            <a:schemeClr val="accent1"/>
          </a:solidFill>
          <a:ln>
            <a:solidFill>
              <a:schemeClr val="tx1"/>
            </a:solidFill>
          </a:ln>
        </p:spPr>
        <p:txBody>
          <a:bodyPr wrap="square" rtlCol="0">
            <a:spAutoFit/>
          </a:bodyPr>
          <a:lstStyle/>
          <a:p>
            <a:pPr algn="ctr"/>
            <a:r>
              <a:rPr lang="en-US" dirty="0" err="1">
                <a:solidFill>
                  <a:prstClr val="white"/>
                </a:solidFill>
              </a:rPr>
              <a:t>Deciphera’s</a:t>
            </a:r>
            <a:r>
              <a:rPr lang="en-US" dirty="0">
                <a:solidFill>
                  <a:prstClr val="white"/>
                </a:solidFill>
              </a:rPr>
              <a:t> Switch Control Inhibition</a:t>
            </a:r>
          </a:p>
        </p:txBody>
      </p:sp>
    </p:spTree>
    <p:extLst>
      <p:ext uri="{BB962C8B-B14F-4D97-AF65-F5344CB8AC3E}">
        <p14:creationId xmlns:p14="http://schemas.microsoft.com/office/powerpoint/2010/main" val="15672719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6459" y="139867"/>
            <a:ext cx="8799310" cy="201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77" y="571945"/>
            <a:ext cx="2828925" cy="1362075"/>
          </a:xfrm>
          <a:prstGeom prst="rect">
            <a:avLst/>
          </a:prstGeom>
        </p:spPr>
      </p:pic>
      <p:sp>
        <p:nvSpPr>
          <p:cNvPr id="8" name="TextBox 7"/>
          <p:cNvSpPr txBox="1"/>
          <p:nvPr/>
        </p:nvSpPr>
        <p:spPr>
          <a:xfrm>
            <a:off x="1241176" y="1812100"/>
            <a:ext cx="1014958" cy="369332"/>
          </a:xfrm>
          <a:prstGeom prst="rect">
            <a:avLst/>
          </a:prstGeom>
          <a:noFill/>
        </p:spPr>
        <p:txBody>
          <a:bodyPr wrap="none" rtlCol="0">
            <a:spAutoFit/>
          </a:bodyPr>
          <a:lstStyle/>
          <a:p>
            <a:r>
              <a:rPr lang="en-US" smtClean="0"/>
              <a:t>IMATINIB</a:t>
            </a:r>
            <a:endParaRPr lang="en-US"/>
          </a:p>
        </p:txBody>
      </p:sp>
      <p:sp>
        <p:nvSpPr>
          <p:cNvPr id="2" name="TextBox 1"/>
          <p:cNvSpPr txBox="1"/>
          <p:nvPr/>
        </p:nvSpPr>
        <p:spPr>
          <a:xfrm>
            <a:off x="136459" y="139867"/>
            <a:ext cx="1055097" cy="369332"/>
          </a:xfrm>
          <a:prstGeom prst="rect">
            <a:avLst/>
          </a:prstGeom>
          <a:noFill/>
        </p:spPr>
        <p:txBody>
          <a:bodyPr wrap="none" rtlCol="0">
            <a:spAutoFit/>
          </a:bodyPr>
          <a:lstStyle/>
          <a:p>
            <a:r>
              <a:rPr lang="en-US" b="1" dirty="0" smtClean="0">
                <a:solidFill>
                  <a:schemeClr val="tx2"/>
                </a:solidFill>
              </a:rPr>
              <a:t>First line:</a:t>
            </a:r>
            <a:endParaRPr lang="en-US" b="1" dirty="0">
              <a:solidFill>
                <a:schemeClr val="tx2"/>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9060"/>
          <a:stretch/>
        </p:blipFill>
        <p:spPr>
          <a:xfrm>
            <a:off x="5091895" y="139868"/>
            <a:ext cx="2953026" cy="2041564"/>
          </a:xfrm>
          <a:prstGeom prst="rect">
            <a:avLst/>
          </a:prstGeom>
        </p:spPr>
      </p:pic>
      <p:sp>
        <p:nvSpPr>
          <p:cNvPr id="11" name="TextBox 10"/>
          <p:cNvSpPr txBox="1"/>
          <p:nvPr/>
        </p:nvSpPr>
        <p:spPr>
          <a:xfrm>
            <a:off x="7425002" y="1996766"/>
            <a:ext cx="1598515" cy="246221"/>
          </a:xfrm>
          <a:prstGeom prst="rect">
            <a:avLst/>
          </a:prstGeom>
          <a:noFill/>
        </p:spPr>
        <p:txBody>
          <a:bodyPr wrap="none" rtlCol="0">
            <a:spAutoFit/>
          </a:bodyPr>
          <a:lstStyle/>
          <a:p>
            <a:r>
              <a:rPr lang="en-US" sz="1000" dirty="0" smtClean="0"/>
              <a:t>Heinrich </a:t>
            </a:r>
            <a:r>
              <a:rPr lang="en-US" sz="1000" i="1" dirty="0" smtClean="0"/>
              <a:t>et al.</a:t>
            </a:r>
            <a:r>
              <a:rPr lang="en-US" sz="1000" dirty="0" smtClean="0"/>
              <a:t> JAMA (2017)</a:t>
            </a:r>
            <a:endParaRPr lang="en-US" sz="1000" dirty="0"/>
          </a:p>
        </p:txBody>
      </p:sp>
      <p:sp>
        <p:nvSpPr>
          <p:cNvPr id="10" name="Rectangle 9"/>
          <p:cNvSpPr/>
          <p:nvPr/>
        </p:nvSpPr>
        <p:spPr>
          <a:xfrm>
            <a:off x="136459" y="2363684"/>
            <a:ext cx="8799310" cy="201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6459" y="4587501"/>
            <a:ext cx="8799310" cy="201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41176" y="3939623"/>
            <a:ext cx="1117614" cy="369332"/>
          </a:xfrm>
          <a:prstGeom prst="rect">
            <a:avLst/>
          </a:prstGeom>
          <a:noFill/>
        </p:spPr>
        <p:txBody>
          <a:bodyPr wrap="none" rtlCol="0">
            <a:spAutoFit/>
          </a:bodyPr>
          <a:lstStyle/>
          <a:p>
            <a:r>
              <a:rPr lang="en-US" dirty="0" smtClean="0"/>
              <a:t>SUNITINIB</a:t>
            </a:r>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2019" y="2396663"/>
            <a:ext cx="3227082" cy="1979209"/>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116" y="2879773"/>
            <a:ext cx="3085781" cy="1106170"/>
          </a:xfrm>
          <a:prstGeom prst="rect">
            <a:avLst/>
          </a:prstGeom>
        </p:spPr>
      </p:pic>
      <p:sp>
        <p:nvSpPr>
          <p:cNvPr id="16" name="TextBox 15"/>
          <p:cNvSpPr txBox="1"/>
          <p:nvPr/>
        </p:nvSpPr>
        <p:spPr>
          <a:xfrm>
            <a:off x="7333631" y="4196564"/>
            <a:ext cx="1614545" cy="246221"/>
          </a:xfrm>
          <a:prstGeom prst="rect">
            <a:avLst/>
          </a:prstGeom>
          <a:noFill/>
        </p:spPr>
        <p:txBody>
          <a:bodyPr wrap="none" rtlCol="0">
            <a:spAutoFit/>
          </a:bodyPr>
          <a:lstStyle/>
          <a:p>
            <a:r>
              <a:rPr lang="en-US" sz="1000" dirty="0" smtClean="0"/>
              <a:t>Demetri </a:t>
            </a:r>
            <a:r>
              <a:rPr lang="en-US" sz="1000" i="1" dirty="0" smtClean="0"/>
              <a:t>et al.</a:t>
            </a:r>
            <a:r>
              <a:rPr lang="en-US" sz="1000" dirty="0" smtClean="0"/>
              <a:t> Lancet (2006)</a:t>
            </a:r>
            <a:endParaRPr lang="en-US" sz="1000" dirty="0"/>
          </a:p>
        </p:txBody>
      </p:sp>
      <p:sp>
        <p:nvSpPr>
          <p:cNvPr id="17" name="TextBox 16"/>
          <p:cNvSpPr txBox="1"/>
          <p:nvPr/>
        </p:nvSpPr>
        <p:spPr>
          <a:xfrm>
            <a:off x="134738" y="2382870"/>
            <a:ext cx="1335622" cy="369332"/>
          </a:xfrm>
          <a:prstGeom prst="rect">
            <a:avLst/>
          </a:prstGeom>
          <a:noFill/>
        </p:spPr>
        <p:txBody>
          <a:bodyPr wrap="none" rtlCol="0">
            <a:spAutoFit/>
          </a:bodyPr>
          <a:lstStyle/>
          <a:p>
            <a:r>
              <a:rPr lang="en-US" b="1" dirty="0" smtClean="0">
                <a:solidFill>
                  <a:schemeClr val="tx2"/>
                </a:solidFill>
              </a:rPr>
              <a:t>Second line:</a:t>
            </a:r>
            <a:endParaRPr lang="en-US" b="1" dirty="0">
              <a:solidFill>
                <a:schemeClr val="tx2"/>
              </a:solidFill>
            </a:endParaRPr>
          </a:p>
        </p:txBody>
      </p:sp>
      <p:sp>
        <p:nvSpPr>
          <p:cNvPr id="18" name="TextBox 17"/>
          <p:cNvSpPr txBox="1"/>
          <p:nvPr/>
        </p:nvSpPr>
        <p:spPr>
          <a:xfrm>
            <a:off x="905647" y="6198141"/>
            <a:ext cx="1534394" cy="369332"/>
          </a:xfrm>
          <a:prstGeom prst="rect">
            <a:avLst/>
          </a:prstGeom>
          <a:noFill/>
        </p:spPr>
        <p:txBody>
          <a:bodyPr wrap="none" rtlCol="0">
            <a:spAutoFit/>
          </a:bodyPr>
          <a:lstStyle/>
          <a:p>
            <a:r>
              <a:rPr lang="en-US" dirty="0" smtClean="0"/>
              <a:t>REGORAFENIB</a:t>
            </a:r>
            <a:endParaRPr lang="en-US" dirty="0"/>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911" y="4976019"/>
            <a:ext cx="3390519" cy="1039671"/>
          </a:xfrm>
          <a:prstGeom prst="rect">
            <a:avLst/>
          </a:prstGeom>
        </p:spPr>
      </p:pic>
      <p:grpSp>
        <p:nvGrpSpPr>
          <p:cNvPr id="20" name="Group 19"/>
          <p:cNvGrpSpPr/>
          <p:nvPr/>
        </p:nvGrpSpPr>
        <p:grpSpPr>
          <a:xfrm>
            <a:off x="4703671" y="4590323"/>
            <a:ext cx="4244505" cy="2038705"/>
            <a:chOff x="4984664" y="2944788"/>
            <a:chExt cx="4244505" cy="2038705"/>
          </a:xfrm>
        </p:grpSpPr>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4664" y="2944788"/>
              <a:ext cx="3729474" cy="1977150"/>
            </a:xfrm>
            <a:prstGeom prst="rect">
              <a:avLst/>
            </a:prstGeom>
          </p:spPr>
        </p:pic>
        <p:sp>
          <p:nvSpPr>
            <p:cNvPr id="22" name="TextBox 21"/>
            <p:cNvSpPr txBox="1"/>
            <p:nvPr/>
          </p:nvSpPr>
          <p:spPr>
            <a:xfrm>
              <a:off x="7705995" y="4737272"/>
              <a:ext cx="1523174" cy="246221"/>
            </a:xfrm>
            <a:prstGeom prst="rect">
              <a:avLst/>
            </a:prstGeom>
            <a:noFill/>
          </p:spPr>
          <p:txBody>
            <a:bodyPr wrap="none" rtlCol="0">
              <a:spAutoFit/>
            </a:bodyPr>
            <a:lstStyle/>
            <a:p>
              <a:r>
                <a:rPr lang="en-US" sz="1000" dirty="0" smtClean="0"/>
                <a:t>George </a:t>
              </a:r>
              <a:r>
                <a:rPr lang="en-US" sz="1000" i="1" dirty="0" smtClean="0"/>
                <a:t>et al.</a:t>
              </a:r>
              <a:r>
                <a:rPr lang="en-US" sz="1000" dirty="0" smtClean="0"/>
                <a:t> JCO (2012)</a:t>
              </a:r>
              <a:endParaRPr lang="en-US" sz="1000" dirty="0"/>
            </a:p>
          </p:txBody>
        </p:sp>
      </p:grpSp>
      <p:sp>
        <p:nvSpPr>
          <p:cNvPr id="23" name="TextBox 22"/>
          <p:cNvSpPr txBox="1"/>
          <p:nvPr/>
        </p:nvSpPr>
        <p:spPr>
          <a:xfrm>
            <a:off x="134738" y="4606687"/>
            <a:ext cx="1141659" cy="369332"/>
          </a:xfrm>
          <a:prstGeom prst="rect">
            <a:avLst/>
          </a:prstGeom>
          <a:noFill/>
        </p:spPr>
        <p:txBody>
          <a:bodyPr wrap="none" rtlCol="0">
            <a:spAutoFit/>
          </a:bodyPr>
          <a:lstStyle/>
          <a:p>
            <a:r>
              <a:rPr lang="en-US" b="1" dirty="0" smtClean="0">
                <a:solidFill>
                  <a:schemeClr val="tx2"/>
                </a:solidFill>
              </a:rPr>
              <a:t>Third line:</a:t>
            </a:r>
            <a:endParaRPr lang="en-US" b="1" dirty="0">
              <a:solidFill>
                <a:schemeClr val="tx2"/>
              </a:solidFill>
            </a:endParaRPr>
          </a:p>
        </p:txBody>
      </p:sp>
    </p:spTree>
    <p:extLst>
      <p:ext uri="{BB962C8B-B14F-4D97-AF65-F5344CB8AC3E}">
        <p14:creationId xmlns:p14="http://schemas.microsoft.com/office/powerpoint/2010/main" val="192470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16" grpId="0"/>
      <p:bldP spid="17" grpId="0"/>
      <p:bldP spid="18"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758"/>
            <a:ext cx="8229600" cy="1143000"/>
          </a:xfrm>
        </p:spPr>
        <p:txBody>
          <a:bodyPr anchor="t"/>
          <a:lstStyle/>
          <a:p>
            <a:r>
              <a:rPr lang="en-US" sz="3600" b="1" dirty="0" smtClean="0"/>
              <a:t>JM-Inhibited</a:t>
            </a:r>
            <a:r>
              <a:rPr lang="en-US" b="1" dirty="0" smtClean="0"/>
              <a:t> Inactive Kinase</a:t>
            </a:r>
            <a:endParaRPr lang="en-US" b="1" dirty="0"/>
          </a:p>
        </p:txBody>
      </p:sp>
      <p:sp>
        <p:nvSpPr>
          <p:cNvPr id="6" name="Text Box 6"/>
          <p:cNvSpPr txBox="1">
            <a:spLocks noChangeArrowheads="1"/>
          </p:cNvSpPr>
          <p:nvPr/>
        </p:nvSpPr>
        <p:spPr bwMode="auto">
          <a:xfrm>
            <a:off x="6687494" y="2909157"/>
            <a:ext cx="2438400" cy="1785104"/>
          </a:xfrm>
          <a:prstGeom prst="rect">
            <a:avLst/>
          </a:prstGeom>
          <a:noFill/>
          <a:ln w="9525" algn="ctr">
            <a:noFill/>
            <a:miter lim="800000"/>
            <a:headEnd/>
            <a:tailEnd/>
          </a:ln>
        </p:spPr>
        <p:txBody>
          <a:bodyPr>
            <a:spAutoFit/>
          </a:bodyPr>
          <a:lstStyle/>
          <a:p>
            <a:r>
              <a:rPr lang="en-US" sz="1000" dirty="0">
                <a:solidFill>
                  <a:prstClr val="black"/>
                </a:solidFill>
              </a:rPr>
              <a:t>Snapshot 1.  The rightmost green residue from the inhibitory JMD switch </a:t>
            </a:r>
            <a:r>
              <a:rPr lang="en-US" sz="1000" dirty="0" smtClean="0">
                <a:solidFill>
                  <a:prstClr val="black"/>
                </a:solidFill>
              </a:rPr>
              <a:t>occupies the </a:t>
            </a:r>
            <a:r>
              <a:rPr lang="en-US" sz="1000" dirty="0">
                <a:solidFill>
                  <a:prstClr val="black"/>
                </a:solidFill>
              </a:rPr>
              <a:t>#3 position in the kinase vertical spine (the other three spine residues are shown in yellow).</a:t>
            </a:r>
          </a:p>
          <a:p>
            <a:endParaRPr lang="en-US" sz="1000" dirty="0">
              <a:solidFill>
                <a:prstClr val="black"/>
              </a:solidFill>
            </a:endParaRPr>
          </a:p>
          <a:p>
            <a:r>
              <a:rPr lang="en-US" sz="1000" dirty="0">
                <a:solidFill>
                  <a:prstClr val="black"/>
                </a:solidFill>
              </a:rPr>
              <a:t>In this conformation, KIT kinase is in its OFF state. Note that the ‘DFG’ </a:t>
            </a:r>
            <a:r>
              <a:rPr lang="en-US" sz="1000" dirty="0" smtClean="0">
                <a:solidFill>
                  <a:prstClr val="black"/>
                </a:solidFill>
              </a:rPr>
              <a:t>phenylalanine amino </a:t>
            </a:r>
            <a:r>
              <a:rPr lang="en-US" sz="1000" dirty="0">
                <a:solidFill>
                  <a:prstClr val="black"/>
                </a:solidFill>
              </a:rPr>
              <a:t>acid (green) is in the left-most position, blocking the ATP pocket.</a:t>
            </a:r>
          </a:p>
        </p:txBody>
      </p:sp>
      <p:grpSp>
        <p:nvGrpSpPr>
          <p:cNvPr id="13" name="Group 12"/>
          <p:cNvGrpSpPr/>
          <p:nvPr/>
        </p:nvGrpSpPr>
        <p:grpSpPr>
          <a:xfrm>
            <a:off x="478307" y="1842357"/>
            <a:ext cx="6096000" cy="4562475"/>
            <a:chOff x="478307" y="1842357"/>
            <a:chExt cx="6096000" cy="4562475"/>
          </a:xfrm>
        </p:grpSpPr>
        <p:pic>
          <p:nvPicPr>
            <p:cNvPr id="5" name="Picture 5" descr="kit20001"/>
            <p:cNvPicPr>
              <a:picLocks noChangeAspect="1" noChangeArrowheads="1"/>
            </p:cNvPicPr>
            <p:nvPr/>
          </p:nvPicPr>
          <p:blipFill>
            <a:blip r:embed="rId3" cstate="print"/>
            <a:srcRect/>
            <a:stretch>
              <a:fillRect/>
            </a:stretch>
          </p:blipFill>
          <p:spPr bwMode="auto">
            <a:xfrm>
              <a:off x="478307" y="1842357"/>
              <a:ext cx="6096000" cy="4562475"/>
            </a:xfrm>
            <a:prstGeom prst="rect">
              <a:avLst/>
            </a:prstGeom>
            <a:noFill/>
            <a:ln w="9525">
              <a:noFill/>
              <a:miter lim="800000"/>
              <a:headEnd/>
              <a:tailEnd/>
            </a:ln>
          </p:spPr>
        </p:pic>
        <p:sp>
          <p:nvSpPr>
            <p:cNvPr id="7" name="Text Box 7"/>
            <p:cNvSpPr txBox="1">
              <a:spLocks noChangeArrowheads="1"/>
            </p:cNvSpPr>
            <p:nvPr/>
          </p:nvSpPr>
          <p:spPr bwMode="auto">
            <a:xfrm>
              <a:off x="3597660" y="2710720"/>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rPr>
                <a:t>1.</a:t>
              </a:r>
            </a:p>
          </p:txBody>
        </p:sp>
        <p:sp>
          <p:nvSpPr>
            <p:cNvPr id="8" name="Text Box 8"/>
            <p:cNvSpPr txBox="1">
              <a:spLocks noChangeArrowheads="1"/>
            </p:cNvSpPr>
            <p:nvPr/>
          </p:nvSpPr>
          <p:spPr bwMode="auto">
            <a:xfrm>
              <a:off x="3619885" y="3167920"/>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rPr>
                <a:t>2.</a:t>
              </a:r>
            </a:p>
          </p:txBody>
        </p:sp>
        <p:sp>
          <p:nvSpPr>
            <p:cNvPr id="9" name="Text Box 9"/>
            <p:cNvSpPr txBox="1">
              <a:spLocks noChangeArrowheads="1"/>
            </p:cNvSpPr>
            <p:nvPr/>
          </p:nvSpPr>
          <p:spPr bwMode="auto">
            <a:xfrm>
              <a:off x="3653223" y="3625120"/>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rPr>
                <a:t>3.</a:t>
              </a:r>
            </a:p>
          </p:txBody>
        </p:sp>
        <p:sp>
          <p:nvSpPr>
            <p:cNvPr id="10" name="Text Box 10"/>
            <p:cNvSpPr txBox="1">
              <a:spLocks noChangeArrowheads="1"/>
            </p:cNvSpPr>
            <p:nvPr/>
          </p:nvSpPr>
          <p:spPr bwMode="auto">
            <a:xfrm>
              <a:off x="3696085" y="3975957"/>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rPr>
                <a:t>4.</a:t>
              </a:r>
            </a:p>
          </p:txBody>
        </p:sp>
        <p:sp>
          <p:nvSpPr>
            <p:cNvPr id="11" name="Text Box 11"/>
            <p:cNvSpPr txBox="1">
              <a:spLocks noChangeArrowheads="1"/>
            </p:cNvSpPr>
            <p:nvPr/>
          </p:nvSpPr>
          <p:spPr bwMode="auto">
            <a:xfrm>
              <a:off x="4994600" y="3255767"/>
              <a:ext cx="1343060" cy="646331"/>
            </a:xfrm>
            <a:prstGeom prst="rect">
              <a:avLst/>
            </a:prstGeom>
            <a:noFill/>
            <a:ln w="9525" algn="ctr">
              <a:noFill/>
              <a:miter lim="800000"/>
              <a:headEnd/>
              <a:tailEnd/>
            </a:ln>
          </p:spPr>
          <p:txBody>
            <a:bodyPr wrap="none">
              <a:spAutoFit/>
            </a:bodyPr>
            <a:lstStyle/>
            <a:p>
              <a:pPr algn="ctr"/>
              <a:r>
                <a:rPr lang="en-US" sz="1800" dirty="0">
                  <a:solidFill>
                    <a:srgbClr val="30C824"/>
                  </a:solidFill>
                </a:rPr>
                <a:t>JMD</a:t>
              </a:r>
            </a:p>
            <a:p>
              <a:pPr algn="ctr"/>
              <a:r>
                <a:rPr lang="en-US" sz="1800" dirty="0">
                  <a:solidFill>
                    <a:srgbClr val="30C824"/>
                  </a:solidFill>
                </a:rPr>
                <a:t>Tryptophan</a:t>
              </a:r>
            </a:p>
          </p:txBody>
        </p:sp>
        <p:sp>
          <p:nvSpPr>
            <p:cNvPr id="12" name="Text Box 12"/>
            <p:cNvSpPr txBox="1">
              <a:spLocks noChangeArrowheads="1"/>
            </p:cNvSpPr>
            <p:nvPr/>
          </p:nvSpPr>
          <p:spPr bwMode="auto">
            <a:xfrm>
              <a:off x="941736" y="3153632"/>
              <a:ext cx="1633781" cy="646331"/>
            </a:xfrm>
            <a:prstGeom prst="rect">
              <a:avLst/>
            </a:prstGeom>
            <a:noFill/>
            <a:ln w="9525" algn="ctr">
              <a:noFill/>
              <a:miter lim="800000"/>
              <a:headEnd/>
              <a:tailEnd/>
            </a:ln>
          </p:spPr>
          <p:txBody>
            <a:bodyPr wrap="none">
              <a:spAutoFit/>
            </a:bodyPr>
            <a:lstStyle/>
            <a:p>
              <a:pPr algn="ctr"/>
              <a:r>
                <a:rPr lang="en-US" sz="1800" dirty="0">
                  <a:solidFill>
                    <a:srgbClr val="30C824"/>
                  </a:solidFill>
                </a:rPr>
                <a:t>DFG</a:t>
              </a:r>
            </a:p>
            <a:p>
              <a:pPr algn="ctr"/>
              <a:r>
                <a:rPr lang="en-US" sz="1800" dirty="0">
                  <a:solidFill>
                    <a:srgbClr val="30C824"/>
                  </a:solidFill>
                </a:rPr>
                <a:t>Phenylalanine</a:t>
              </a:r>
            </a:p>
          </p:txBody>
        </p:sp>
      </p:grpSp>
    </p:spTree>
    <p:extLst>
      <p:ext uri="{BB962C8B-B14F-4D97-AF65-F5344CB8AC3E}">
        <p14:creationId xmlns:p14="http://schemas.microsoft.com/office/powerpoint/2010/main" val="586080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355" y="228600"/>
            <a:ext cx="8229600" cy="1143000"/>
          </a:xfrm>
        </p:spPr>
        <p:txBody>
          <a:bodyPr anchor="t"/>
          <a:lstStyle/>
          <a:p>
            <a:r>
              <a:rPr lang="en-US" sz="4000" b="1" dirty="0" smtClean="0"/>
              <a:t>Activated </a:t>
            </a:r>
            <a:r>
              <a:rPr lang="en-US" sz="3600" b="1" dirty="0" smtClean="0"/>
              <a:t>Kinase</a:t>
            </a:r>
            <a:r>
              <a:rPr lang="en-US" sz="4000" b="1" dirty="0" smtClean="0"/>
              <a:t> Structure</a:t>
            </a:r>
            <a:endParaRPr lang="en-US" sz="4000" b="1" dirty="0"/>
          </a:p>
        </p:txBody>
      </p:sp>
      <p:grpSp>
        <p:nvGrpSpPr>
          <p:cNvPr id="3" name="Group 12"/>
          <p:cNvGrpSpPr/>
          <p:nvPr/>
        </p:nvGrpSpPr>
        <p:grpSpPr>
          <a:xfrm>
            <a:off x="478307" y="1842357"/>
            <a:ext cx="6096000" cy="4562475"/>
            <a:chOff x="478307" y="1842357"/>
            <a:chExt cx="6096000" cy="4562475"/>
          </a:xfrm>
        </p:grpSpPr>
        <p:pic>
          <p:nvPicPr>
            <p:cNvPr id="5" name="Picture 5" descr="kit20001"/>
            <p:cNvPicPr>
              <a:picLocks noChangeAspect="1" noChangeArrowheads="1"/>
            </p:cNvPicPr>
            <p:nvPr/>
          </p:nvPicPr>
          <p:blipFill>
            <a:blip r:embed="rId3" cstate="print"/>
            <a:srcRect/>
            <a:stretch>
              <a:fillRect/>
            </a:stretch>
          </p:blipFill>
          <p:spPr bwMode="auto">
            <a:xfrm>
              <a:off x="478307" y="1842357"/>
              <a:ext cx="6096000" cy="4562475"/>
            </a:xfrm>
            <a:prstGeom prst="rect">
              <a:avLst/>
            </a:prstGeom>
            <a:noFill/>
            <a:ln w="9525">
              <a:noFill/>
              <a:miter lim="800000"/>
              <a:headEnd/>
              <a:tailEnd/>
            </a:ln>
          </p:spPr>
        </p:pic>
        <p:sp>
          <p:nvSpPr>
            <p:cNvPr id="7" name="Text Box 7"/>
            <p:cNvSpPr txBox="1">
              <a:spLocks noChangeArrowheads="1"/>
            </p:cNvSpPr>
            <p:nvPr/>
          </p:nvSpPr>
          <p:spPr bwMode="auto">
            <a:xfrm>
              <a:off x="3580282" y="2710720"/>
              <a:ext cx="347663" cy="274637"/>
            </a:xfrm>
            <a:prstGeom prst="rect">
              <a:avLst/>
            </a:prstGeom>
            <a:noFill/>
            <a:ln w="9525" algn="ctr">
              <a:noFill/>
              <a:miter lim="800000"/>
              <a:headEnd/>
              <a:tailEnd/>
            </a:ln>
          </p:spPr>
          <p:txBody>
            <a:bodyPr wrap="none">
              <a:spAutoFit/>
            </a:bodyPr>
            <a:lstStyle/>
            <a:p>
              <a:pPr algn="ctr"/>
              <a:r>
                <a:rPr lang="en-US" sz="1200">
                  <a:solidFill>
                    <a:srgbClr val="FFFF00"/>
                  </a:solidFill>
                </a:rPr>
                <a:t>1.</a:t>
              </a:r>
            </a:p>
          </p:txBody>
        </p:sp>
        <p:sp>
          <p:nvSpPr>
            <p:cNvPr id="8" name="Text Box 8"/>
            <p:cNvSpPr txBox="1">
              <a:spLocks noChangeArrowheads="1"/>
            </p:cNvSpPr>
            <p:nvPr/>
          </p:nvSpPr>
          <p:spPr bwMode="auto">
            <a:xfrm>
              <a:off x="3602507" y="3167920"/>
              <a:ext cx="347663" cy="274637"/>
            </a:xfrm>
            <a:prstGeom prst="rect">
              <a:avLst/>
            </a:prstGeom>
            <a:noFill/>
            <a:ln w="9525" algn="ctr">
              <a:noFill/>
              <a:miter lim="800000"/>
              <a:headEnd/>
              <a:tailEnd/>
            </a:ln>
          </p:spPr>
          <p:txBody>
            <a:bodyPr wrap="none">
              <a:spAutoFit/>
            </a:bodyPr>
            <a:lstStyle/>
            <a:p>
              <a:pPr algn="ctr"/>
              <a:r>
                <a:rPr lang="en-US" sz="1200">
                  <a:solidFill>
                    <a:srgbClr val="FFFF00"/>
                  </a:solidFill>
                </a:rPr>
                <a:t>2.</a:t>
              </a:r>
            </a:p>
          </p:txBody>
        </p:sp>
        <p:sp>
          <p:nvSpPr>
            <p:cNvPr id="9" name="Text Box 9"/>
            <p:cNvSpPr txBox="1">
              <a:spLocks noChangeArrowheads="1"/>
            </p:cNvSpPr>
            <p:nvPr/>
          </p:nvSpPr>
          <p:spPr bwMode="auto">
            <a:xfrm>
              <a:off x="3635845" y="3625120"/>
              <a:ext cx="347662" cy="274637"/>
            </a:xfrm>
            <a:prstGeom prst="rect">
              <a:avLst/>
            </a:prstGeom>
            <a:noFill/>
            <a:ln w="9525" algn="ctr">
              <a:noFill/>
              <a:miter lim="800000"/>
              <a:headEnd/>
              <a:tailEnd/>
            </a:ln>
          </p:spPr>
          <p:txBody>
            <a:bodyPr wrap="none">
              <a:spAutoFit/>
            </a:bodyPr>
            <a:lstStyle/>
            <a:p>
              <a:pPr algn="ctr"/>
              <a:r>
                <a:rPr lang="en-US" sz="1200">
                  <a:solidFill>
                    <a:srgbClr val="FFFF00"/>
                  </a:solidFill>
                </a:rPr>
                <a:t>3.</a:t>
              </a:r>
            </a:p>
          </p:txBody>
        </p:sp>
        <p:sp>
          <p:nvSpPr>
            <p:cNvPr id="10" name="Text Box 10"/>
            <p:cNvSpPr txBox="1">
              <a:spLocks noChangeArrowheads="1"/>
            </p:cNvSpPr>
            <p:nvPr/>
          </p:nvSpPr>
          <p:spPr bwMode="auto">
            <a:xfrm>
              <a:off x="3678707" y="3975957"/>
              <a:ext cx="347663" cy="274638"/>
            </a:xfrm>
            <a:prstGeom prst="rect">
              <a:avLst/>
            </a:prstGeom>
            <a:noFill/>
            <a:ln w="9525" algn="ctr">
              <a:noFill/>
              <a:miter lim="800000"/>
              <a:headEnd/>
              <a:tailEnd/>
            </a:ln>
          </p:spPr>
          <p:txBody>
            <a:bodyPr wrap="none">
              <a:spAutoFit/>
            </a:bodyPr>
            <a:lstStyle/>
            <a:p>
              <a:pPr algn="ctr"/>
              <a:r>
                <a:rPr lang="en-US" sz="1200">
                  <a:solidFill>
                    <a:srgbClr val="FFFF00"/>
                  </a:solidFill>
                </a:rPr>
                <a:t>4.</a:t>
              </a:r>
            </a:p>
          </p:txBody>
        </p:sp>
        <p:sp>
          <p:nvSpPr>
            <p:cNvPr id="11" name="Text Box 11"/>
            <p:cNvSpPr txBox="1">
              <a:spLocks noChangeArrowheads="1"/>
            </p:cNvSpPr>
            <p:nvPr/>
          </p:nvSpPr>
          <p:spPr bwMode="auto">
            <a:xfrm>
              <a:off x="4994600" y="3255767"/>
              <a:ext cx="1343060" cy="646331"/>
            </a:xfrm>
            <a:prstGeom prst="rect">
              <a:avLst/>
            </a:prstGeom>
            <a:noFill/>
            <a:ln w="9525" algn="ctr">
              <a:noFill/>
              <a:miter lim="800000"/>
              <a:headEnd/>
              <a:tailEnd/>
            </a:ln>
          </p:spPr>
          <p:txBody>
            <a:bodyPr wrap="none">
              <a:spAutoFit/>
            </a:bodyPr>
            <a:lstStyle/>
            <a:p>
              <a:pPr algn="ctr"/>
              <a:r>
                <a:rPr lang="en-US" sz="1800" dirty="0">
                  <a:solidFill>
                    <a:srgbClr val="30C824"/>
                  </a:solidFill>
                </a:rPr>
                <a:t>JMD</a:t>
              </a:r>
            </a:p>
            <a:p>
              <a:pPr algn="ctr"/>
              <a:r>
                <a:rPr lang="en-US" sz="1800" dirty="0">
                  <a:solidFill>
                    <a:srgbClr val="30C824"/>
                  </a:solidFill>
                </a:rPr>
                <a:t>Tryptophan</a:t>
              </a:r>
            </a:p>
          </p:txBody>
        </p:sp>
        <p:sp>
          <p:nvSpPr>
            <p:cNvPr id="12" name="Text Box 12"/>
            <p:cNvSpPr txBox="1">
              <a:spLocks noChangeArrowheads="1"/>
            </p:cNvSpPr>
            <p:nvPr/>
          </p:nvSpPr>
          <p:spPr bwMode="auto">
            <a:xfrm>
              <a:off x="941736" y="3153632"/>
              <a:ext cx="1633781" cy="646331"/>
            </a:xfrm>
            <a:prstGeom prst="rect">
              <a:avLst/>
            </a:prstGeom>
            <a:noFill/>
            <a:ln w="9525" algn="ctr">
              <a:noFill/>
              <a:miter lim="800000"/>
              <a:headEnd/>
              <a:tailEnd/>
            </a:ln>
          </p:spPr>
          <p:txBody>
            <a:bodyPr wrap="none">
              <a:spAutoFit/>
            </a:bodyPr>
            <a:lstStyle/>
            <a:p>
              <a:pPr algn="ctr"/>
              <a:r>
                <a:rPr lang="en-US" sz="1800" dirty="0">
                  <a:solidFill>
                    <a:srgbClr val="30C824"/>
                  </a:solidFill>
                </a:rPr>
                <a:t>DFG</a:t>
              </a:r>
            </a:p>
            <a:p>
              <a:pPr algn="ctr"/>
              <a:r>
                <a:rPr lang="en-US" sz="1800" dirty="0">
                  <a:solidFill>
                    <a:srgbClr val="30C824"/>
                  </a:solidFill>
                </a:rPr>
                <a:t>Phenylalanine</a:t>
              </a:r>
            </a:p>
          </p:txBody>
        </p:sp>
      </p:grpSp>
      <p:sp>
        <p:nvSpPr>
          <p:cNvPr id="14" name="Text Box 4"/>
          <p:cNvSpPr txBox="1">
            <a:spLocks noChangeArrowheads="1"/>
          </p:cNvSpPr>
          <p:nvPr/>
        </p:nvSpPr>
        <p:spPr bwMode="auto">
          <a:xfrm>
            <a:off x="6687494" y="2909166"/>
            <a:ext cx="2438400" cy="1938992"/>
          </a:xfrm>
          <a:prstGeom prst="rect">
            <a:avLst/>
          </a:prstGeom>
          <a:noFill/>
          <a:ln w="9525" algn="ctr">
            <a:noFill/>
            <a:miter lim="800000"/>
            <a:headEnd/>
            <a:tailEnd/>
          </a:ln>
        </p:spPr>
        <p:txBody>
          <a:bodyPr>
            <a:spAutoFit/>
          </a:bodyPr>
          <a:lstStyle/>
          <a:p>
            <a:r>
              <a:rPr lang="en-US" sz="1000" dirty="0">
                <a:solidFill>
                  <a:prstClr val="black"/>
                </a:solidFill>
              </a:rPr>
              <a:t>Snapshot 2.  The rightmost green residue from the inhibitory JMD switch has been moved out of the #3 position in the kinase vertical spine (the other three spine residues are shown in yellow).</a:t>
            </a:r>
          </a:p>
          <a:p>
            <a:endParaRPr lang="en-US" sz="1000" dirty="0">
              <a:solidFill>
                <a:prstClr val="black"/>
              </a:solidFill>
            </a:endParaRPr>
          </a:p>
          <a:p>
            <a:r>
              <a:rPr lang="en-US" sz="1000" dirty="0">
                <a:solidFill>
                  <a:prstClr val="black"/>
                </a:solidFill>
              </a:rPr>
              <a:t>In this conformation, KIT kinase is in its ON state. Note that the ‘DFG’ </a:t>
            </a:r>
            <a:r>
              <a:rPr lang="en-US" sz="1000" dirty="0" smtClean="0">
                <a:solidFill>
                  <a:prstClr val="black"/>
                </a:solidFill>
              </a:rPr>
              <a:t>phenylalanine amino </a:t>
            </a:r>
            <a:r>
              <a:rPr lang="en-US" sz="1000" dirty="0">
                <a:solidFill>
                  <a:prstClr val="black"/>
                </a:solidFill>
              </a:rPr>
              <a:t>acid (green) is now in the #3 position in the vertical spine.</a:t>
            </a:r>
          </a:p>
        </p:txBody>
      </p:sp>
      <p:grpSp>
        <p:nvGrpSpPr>
          <p:cNvPr id="21" name="Group 20"/>
          <p:cNvGrpSpPr/>
          <p:nvPr/>
        </p:nvGrpSpPr>
        <p:grpSpPr>
          <a:xfrm>
            <a:off x="474532" y="1840769"/>
            <a:ext cx="6096000" cy="4562475"/>
            <a:chOff x="456426" y="1840769"/>
            <a:chExt cx="6096000" cy="4562475"/>
          </a:xfrm>
        </p:grpSpPr>
        <p:pic>
          <p:nvPicPr>
            <p:cNvPr id="13" name="Picture 3" descr="kit30030"/>
            <p:cNvPicPr>
              <a:picLocks noChangeAspect="1" noChangeArrowheads="1"/>
            </p:cNvPicPr>
            <p:nvPr/>
          </p:nvPicPr>
          <p:blipFill>
            <a:blip r:embed="rId4" cstate="print"/>
            <a:srcRect/>
            <a:stretch>
              <a:fillRect/>
            </a:stretch>
          </p:blipFill>
          <p:spPr bwMode="auto">
            <a:xfrm>
              <a:off x="456426" y="1840769"/>
              <a:ext cx="6096000" cy="4562475"/>
            </a:xfrm>
            <a:prstGeom prst="rect">
              <a:avLst/>
            </a:prstGeom>
            <a:noFill/>
            <a:ln w="9525">
              <a:noFill/>
              <a:miter lim="800000"/>
              <a:headEnd/>
              <a:tailEnd/>
            </a:ln>
          </p:spPr>
        </p:pic>
        <p:sp>
          <p:nvSpPr>
            <p:cNvPr id="15" name="Text Box 5"/>
            <p:cNvSpPr txBox="1">
              <a:spLocks noChangeArrowheads="1"/>
            </p:cNvSpPr>
            <p:nvPr/>
          </p:nvSpPr>
          <p:spPr bwMode="auto">
            <a:xfrm>
              <a:off x="3521804" y="2817081"/>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rPr>
                <a:t>1.</a:t>
              </a:r>
            </a:p>
          </p:txBody>
        </p:sp>
        <p:sp>
          <p:nvSpPr>
            <p:cNvPr id="16" name="Text Box 6"/>
            <p:cNvSpPr txBox="1">
              <a:spLocks noChangeArrowheads="1"/>
            </p:cNvSpPr>
            <p:nvPr/>
          </p:nvSpPr>
          <p:spPr bwMode="auto">
            <a:xfrm>
              <a:off x="3544029" y="3274281"/>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rPr>
                <a:t>2.</a:t>
              </a:r>
            </a:p>
          </p:txBody>
        </p:sp>
        <p:sp>
          <p:nvSpPr>
            <p:cNvPr id="17" name="Text Box 7"/>
            <p:cNvSpPr txBox="1">
              <a:spLocks noChangeArrowheads="1"/>
            </p:cNvSpPr>
            <p:nvPr/>
          </p:nvSpPr>
          <p:spPr bwMode="auto">
            <a:xfrm>
              <a:off x="3577367" y="3731481"/>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rPr>
                <a:t>3.</a:t>
              </a:r>
            </a:p>
          </p:txBody>
        </p:sp>
        <p:sp>
          <p:nvSpPr>
            <p:cNvPr id="18" name="Text Box 8"/>
            <p:cNvSpPr txBox="1">
              <a:spLocks noChangeArrowheads="1"/>
            </p:cNvSpPr>
            <p:nvPr/>
          </p:nvSpPr>
          <p:spPr bwMode="auto">
            <a:xfrm>
              <a:off x="3620229" y="4082319"/>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rPr>
                <a:t>4.</a:t>
              </a:r>
            </a:p>
          </p:txBody>
        </p:sp>
        <p:sp>
          <p:nvSpPr>
            <p:cNvPr id="19" name="Text Box 9"/>
            <p:cNvSpPr txBox="1">
              <a:spLocks noChangeArrowheads="1"/>
            </p:cNvSpPr>
            <p:nvPr/>
          </p:nvSpPr>
          <p:spPr bwMode="auto">
            <a:xfrm>
              <a:off x="5176046" y="5423756"/>
              <a:ext cx="1343060" cy="646331"/>
            </a:xfrm>
            <a:prstGeom prst="rect">
              <a:avLst/>
            </a:prstGeom>
            <a:noFill/>
            <a:ln w="9525" algn="ctr">
              <a:noFill/>
              <a:miter lim="800000"/>
              <a:headEnd/>
              <a:tailEnd/>
            </a:ln>
          </p:spPr>
          <p:txBody>
            <a:bodyPr wrap="none">
              <a:spAutoFit/>
            </a:bodyPr>
            <a:lstStyle/>
            <a:p>
              <a:pPr algn="ctr"/>
              <a:r>
                <a:rPr lang="en-US" sz="1800" dirty="0">
                  <a:solidFill>
                    <a:srgbClr val="30C824"/>
                  </a:solidFill>
                </a:rPr>
                <a:t>JMD</a:t>
              </a:r>
            </a:p>
            <a:p>
              <a:pPr algn="ctr"/>
              <a:r>
                <a:rPr lang="en-US" sz="1800" dirty="0">
                  <a:solidFill>
                    <a:srgbClr val="30C824"/>
                  </a:solidFill>
                </a:rPr>
                <a:t>Tryptophan</a:t>
              </a:r>
            </a:p>
          </p:txBody>
        </p:sp>
        <p:sp>
          <p:nvSpPr>
            <p:cNvPr id="20" name="Text Box 10"/>
            <p:cNvSpPr txBox="1">
              <a:spLocks noChangeArrowheads="1"/>
            </p:cNvSpPr>
            <p:nvPr/>
          </p:nvSpPr>
          <p:spPr bwMode="auto">
            <a:xfrm>
              <a:off x="4169467" y="2680556"/>
              <a:ext cx="1633781" cy="646331"/>
            </a:xfrm>
            <a:prstGeom prst="rect">
              <a:avLst/>
            </a:prstGeom>
            <a:noFill/>
            <a:ln w="9525" algn="ctr">
              <a:noFill/>
              <a:miter lim="800000"/>
              <a:headEnd/>
              <a:tailEnd/>
            </a:ln>
          </p:spPr>
          <p:txBody>
            <a:bodyPr wrap="none">
              <a:spAutoFit/>
            </a:bodyPr>
            <a:lstStyle/>
            <a:p>
              <a:pPr algn="ctr"/>
              <a:r>
                <a:rPr lang="en-US" sz="1800" dirty="0">
                  <a:solidFill>
                    <a:srgbClr val="30C824"/>
                  </a:solidFill>
                </a:rPr>
                <a:t>DFG</a:t>
              </a:r>
            </a:p>
            <a:p>
              <a:pPr algn="ctr"/>
              <a:r>
                <a:rPr lang="en-US" sz="1800" dirty="0">
                  <a:solidFill>
                    <a:srgbClr val="30C824"/>
                  </a:solidFill>
                </a:rPr>
                <a:t>Phenylalanine</a:t>
              </a:r>
            </a:p>
          </p:txBody>
        </p:sp>
      </p:grpSp>
    </p:spTree>
    <p:extLst>
      <p:ext uri="{BB962C8B-B14F-4D97-AF65-F5344CB8AC3E}">
        <p14:creationId xmlns:p14="http://schemas.microsoft.com/office/powerpoint/2010/main" val="200883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lstStyle/>
          <a:p>
            <a:r>
              <a:rPr lang="en-US" sz="3600" b="1" dirty="0" smtClean="0"/>
              <a:t>Switch Pocket Inhibitor Locks Kinase Into Inactive Conformation</a:t>
            </a:r>
            <a:endParaRPr lang="en-US" sz="3600" b="1" dirty="0"/>
          </a:p>
        </p:txBody>
      </p:sp>
      <p:grpSp>
        <p:nvGrpSpPr>
          <p:cNvPr id="3" name="Group 12"/>
          <p:cNvGrpSpPr/>
          <p:nvPr/>
        </p:nvGrpSpPr>
        <p:grpSpPr>
          <a:xfrm>
            <a:off x="478307" y="1842357"/>
            <a:ext cx="6096000" cy="4562475"/>
            <a:chOff x="478307" y="1842357"/>
            <a:chExt cx="6096000" cy="4562475"/>
          </a:xfrm>
        </p:grpSpPr>
        <p:pic>
          <p:nvPicPr>
            <p:cNvPr id="5" name="Picture 5" descr="kit20001"/>
            <p:cNvPicPr>
              <a:picLocks noChangeAspect="1" noChangeArrowheads="1"/>
            </p:cNvPicPr>
            <p:nvPr/>
          </p:nvPicPr>
          <p:blipFill>
            <a:blip r:embed="rId4" cstate="print"/>
            <a:srcRect/>
            <a:stretch>
              <a:fillRect/>
            </a:stretch>
          </p:blipFill>
          <p:spPr bwMode="auto">
            <a:xfrm>
              <a:off x="478307" y="1842357"/>
              <a:ext cx="6096000" cy="4562475"/>
            </a:xfrm>
            <a:prstGeom prst="rect">
              <a:avLst/>
            </a:prstGeom>
            <a:noFill/>
            <a:ln w="9525">
              <a:noFill/>
              <a:miter lim="800000"/>
              <a:headEnd/>
              <a:tailEnd/>
            </a:ln>
          </p:spPr>
        </p:pic>
        <p:sp>
          <p:nvSpPr>
            <p:cNvPr id="7" name="Text Box 7"/>
            <p:cNvSpPr txBox="1">
              <a:spLocks noChangeArrowheads="1"/>
            </p:cNvSpPr>
            <p:nvPr/>
          </p:nvSpPr>
          <p:spPr bwMode="auto">
            <a:xfrm>
              <a:off x="3580282" y="2710720"/>
              <a:ext cx="347663" cy="274637"/>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1.</a:t>
              </a:r>
            </a:p>
          </p:txBody>
        </p:sp>
        <p:sp>
          <p:nvSpPr>
            <p:cNvPr id="8" name="Text Box 8"/>
            <p:cNvSpPr txBox="1">
              <a:spLocks noChangeArrowheads="1"/>
            </p:cNvSpPr>
            <p:nvPr/>
          </p:nvSpPr>
          <p:spPr bwMode="auto">
            <a:xfrm>
              <a:off x="3602507" y="3167920"/>
              <a:ext cx="347663" cy="274637"/>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2.</a:t>
              </a:r>
            </a:p>
          </p:txBody>
        </p:sp>
        <p:sp>
          <p:nvSpPr>
            <p:cNvPr id="9" name="Text Box 9"/>
            <p:cNvSpPr txBox="1">
              <a:spLocks noChangeArrowheads="1"/>
            </p:cNvSpPr>
            <p:nvPr/>
          </p:nvSpPr>
          <p:spPr bwMode="auto">
            <a:xfrm>
              <a:off x="3635845" y="3625120"/>
              <a:ext cx="347662" cy="274637"/>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3.</a:t>
              </a:r>
            </a:p>
          </p:txBody>
        </p:sp>
        <p:sp>
          <p:nvSpPr>
            <p:cNvPr id="10" name="Text Box 10"/>
            <p:cNvSpPr txBox="1">
              <a:spLocks noChangeArrowheads="1"/>
            </p:cNvSpPr>
            <p:nvPr/>
          </p:nvSpPr>
          <p:spPr bwMode="auto">
            <a:xfrm>
              <a:off x="3678707" y="3975957"/>
              <a:ext cx="347663" cy="274638"/>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4.</a:t>
              </a:r>
            </a:p>
          </p:txBody>
        </p:sp>
        <p:sp>
          <p:nvSpPr>
            <p:cNvPr id="11" name="Text Box 11"/>
            <p:cNvSpPr txBox="1">
              <a:spLocks noChangeArrowheads="1"/>
            </p:cNvSpPr>
            <p:nvPr/>
          </p:nvSpPr>
          <p:spPr bwMode="auto">
            <a:xfrm>
              <a:off x="4994600" y="3255767"/>
              <a:ext cx="1343060" cy="646331"/>
            </a:xfrm>
            <a:prstGeom prst="rect">
              <a:avLst/>
            </a:prstGeom>
            <a:noFill/>
            <a:ln w="9525" algn="ctr">
              <a:noFill/>
              <a:miter lim="800000"/>
              <a:headEnd/>
              <a:tailEnd/>
            </a:ln>
          </p:spPr>
          <p:txBody>
            <a:bodyPr wrap="none">
              <a:spAutoFit/>
            </a:bodyPr>
            <a:lstStyle/>
            <a:p>
              <a:pPr algn="ctr"/>
              <a:r>
                <a:rPr lang="en-US" sz="1800" dirty="0">
                  <a:solidFill>
                    <a:srgbClr val="30C824"/>
                  </a:solidFill>
                  <a:ea typeface="+mn-ea"/>
                </a:rPr>
                <a:t>JMD</a:t>
              </a:r>
            </a:p>
            <a:p>
              <a:pPr algn="ctr"/>
              <a:r>
                <a:rPr lang="en-US" sz="1800" dirty="0">
                  <a:solidFill>
                    <a:srgbClr val="30C824"/>
                  </a:solidFill>
                  <a:ea typeface="+mn-ea"/>
                </a:rPr>
                <a:t>Tryptophan</a:t>
              </a:r>
            </a:p>
          </p:txBody>
        </p:sp>
        <p:sp>
          <p:nvSpPr>
            <p:cNvPr id="12" name="Text Box 12"/>
            <p:cNvSpPr txBox="1">
              <a:spLocks noChangeArrowheads="1"/>
            </p:cNvSpPr>
            <p:nvPr/>
          </p:nvSpPr>
          <p:spPr bwMode="auto">
            <a:xfrm>
              <a:off x="941736" y="3153632"/>
              <a:ext cx="1633781" cy="646331"/>
            </a:xfrm>
            <a:prstGeom prst="rect">
              <a:avLst/>
            </a:prstGeom>
            <a:noFill/>
            <a:ln w="9525" algn="ctr">
              <a:noFill/>
              <a:miter lim="800000"/>
              <a:headEnd/>
              <a:tailEnd/>
            </a:ln>
          </p:spPr>
          <p:txBody>
            <a:bodyPr wrap="none">
              <a:spAutoFit/>
            </a:bodyPr>
            <a:lstStyle/>
            <a:p>
              <a:pPr algn="ctr"/>
              <a:r>
                <a:rPr lang="en-US" sz="1800" dirty="0">
                  <a:solidFill>
                    <a:srgbClr val="30C824"/>
                  </a:solidFill>
                  <a:ea typeface="+mn-ea"/>
                </a:rPr>
                <a:t>DFG</a:t>
              </a:r>
            </a:p>
            <a:p>
              <a:pPr algn="ctr"/>
              <a:r>
                <a:rPr lang="en-US" sz="1800" dirty="0">
                  <a:solidFill>
                    <a:srgbClr val="30C824"/>
                  </a:solidFill>
                  <a:ea typeface="+mn-ea"/>
                </a:rPr>
                <a:t>Phenylalanine</a:t>
              </a:r>
            </a:p>
          </p:txBody>
        </p:sp>
      </p:grpSp>
      <p:pic>
        <p:nvPicPr>
          <p:cNvPr id="13" name="Picture 3" descr="kit40001"/>
          <p:cNvPicPr>
            <a:picLocks noChangeAspect="1" noChangeArrowheads="1"/>
          </p:cNvPicPr>
          <p:nvPr/>
        </p:nvPicPr>
        <p:blipFill>
          <a:blip r:embed="rId5" cstate="print"/>
          <a:srcRect/>
          <a:stretch>
            <a:fillRect/>
          </a:stretch>
        </p:blipFill>
        <p:spPr bwMode="auto">
          <a:xfrm>
            <a:off x="465479" y="1840769"/>
            <a:ext cx="6096000" cy="4562475"/>
          </a:xfrm>
          <a:prstGeom prst="rect">
            <a:avLst/>
          </a:prstGeom>
          <a:noFill/>
          <a:ln w="9525">
            <a:noFill/>
            <a:miter lim="800000"/>
            <a:headEnd/>
            <a:tailEnd/>
          </a:ln>
        </p:spPr>
      </p:pic>
      <p:sp>
        <p:nvSpPr>
          <p:cNvPr id="15" name="Text Box 5"/>
          <p:cNvSpPr txBox="1">
            <a:spLocks noChangeArrowheads="1"/>
          </p:cNvSpPr>
          <p:nvPr/>
        </p:nvSpPr>
        <p:spPr bwMode="auto">
          <a:xfrm>
            <a:off x="3600792" y="2729597"/>
            <a:ext cx="347662" cy="274638"/>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1.</a:t>
            </a:r>
          </a:p>
        </p:txBody>
      </p:sp>
      <p:sp>
        <p:nvSpPr>
          <p:cNvPr id="16" name="Text Box 6"/>
          <p:cNvSpPr txBox="1">
            <a:spLocks noChangeArrowheads="1"/>
          </p:cNvSpPr>
          <p:nvPr/>
        </p:nvSpPr>
        <p:spPr bwMode="auto">
          <a:xfrm>
            <a:off x="3623017" y="3186797"/>
            <a:ext cx="347662" cy="274638"/>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2.</a:t>
            </a:r>
          </a:p>
        </p:txBody>
      </p:sp>
      <p:sp>
        <p:nvSpPr>
          <p:cNvPr id="17" name="Text Box 7"/>
          <p:cNvSpPr txBox="1">
            <a:spLocks noChangeArrowheads="1"/>
          </p:cNvSpPr>
          <p:nvPr/>
        </p:nvSpPr>
        <p:spPr bwMode="auto">
          <a:xfrm>
            <a:off x="3699217" y="3994835"/>
            <a:ext cx="347662" cy="274637"/>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4.</a:t>
            </a:r>
          </a:p>
        </p:txBody>
      </p:sp>
      <p:sp>
        <p:nvSpPr>
          <p:cNvPr id="18" name="AutoShape 8"/>
          <p:cNvSpPr>
            <a:spLocks noChangeArrowheads="1"/>
          </p:cNvSpPr>
          <p:nvPr/>
        </p:nvSpPr>
        <p:spPr bwMode="auto">
          <a:xfrm>
            <a:off x="3361079" y="3567797"/>
            <a:ext cx="609600" cy="152400"/>
          </a:xfrm>
          <a:prstGeom prst="curvedDownArrow">
            <a:avLst>
              <a:gd name="adj1" fmla="val 80000"/>
              <a:gd name="adj2" fmla="val 160000"/>
              <a:gd name="adj3" fmla="val 33333"/>
            </a:avLst>
          </a:prstGeom>
          <a:solidFill>
            <a:srgbClr val="30C824"/>
          </a:solidFill>
          <a:ln w="9525">
            <a:noFill/>
            <a:miter lim="800000"/>
            <a:headEnd/>
            <a:tailEnd/>
          </a:ln>
        </p:spPr>
        <p:txBody>
          <a:bodyPr wrap="none" anchor="ctr">
            <a:spAutoFit/>
          </a:bodyPr>
          <a:lstStyle/>
          <a:p>
            <a:pPr algn="ctr"/>
            <a:endParaRPr lang="en-US">
              <a:solidFill>
                <a:srgbClr val="FFFF00"/>
              </a:solidFill>
              <a:ea typeface="+mn-ea"/>
            </a:endParaRPr>
          </a:p>
        </p:txBody>
      </p:sp>
      <p:sp>
        <p:nvSpPr>
          <p:cNvPr id="19" name="Text Box 9"/>
          <p:cNvSpPr txBox="1">
            <a:spLocks noChangeArrowheads="1"/>
          </p:cNvSpPr>
          <p:nvPr/>
        </p:nvSpPr>
        <p:spPr bwMode="auto">
          <a:xfrm>
            <a:off x="4885079" y="3720197"/>
            <a:ext cx="1600200" cy="1200329"/>
          </a:xfrm>
          <a:prstGeom prst="rect">
            <a:avLst/>
          </a:prstGeom>
          <a:noFill/>
          <a:ln w="9525" algn="ctr">
            <a:noFill/>
            <a:miter lim="800000"/>
            <a:headEnd/>
            <a:tailEnd/>
          </a:ln>
        </p:spPr>
        <p:txBody>
          <a:bodyPr>
            <a:spAutoFit/>
          </a:bodyPr>
          <a:lstStyle/>
          <a:p>
            <a:pPr algn="ctr"/>
            <a:r>
              <a:rPr lang="en-US" sz="1800" dirty="0">
                <a:solidFill>
                  <a:srgbClr val="30C824"/>
                </a:solidFill>
                <a:ea typeface="+mn-ea"/>
              </a:rPr>
              <a:t>JMD</a:t>
            </a:r>
          </a:p>
          <a:p>
            <a:pPr algn="ctr"/>
            <a:r>
              <a:rPr lang="en-US" sz="1800" dirty="0">
                <a:solidFill>
                  <a:srgbClr val="30C824"/>
                </a:solidFill>
                <a:ea typeface="+mn-ea"/>
              </a:rPr>
              <a:t>Tryptophan is</a:t>
            </a:r>
          </a:p>
          <a:p>
            <a:pPr algn="ctr"/>
            <a:r>
              <a:rPr lang="en-US" sz="1800" dirty="0">
                <a:solidFill>
                  <a:srgbClr val="30C824"/>
                </a:solidFill>
                <a:ea typeface="+mn-ea"/>
              </a:rPr>
              <a:t>mutated or</a:t>
            </a:r>
          </a:p>
          <a:p>
            <a:pPr algn="ctr"/>
            <a:r>
              <a:rPr lang="en-US" sz="1800" dirty="0">
                <a:solidFill>
                  <a:srgbClr val="30C824"/>
                </a:solidFill>
                <a:ea typeface="+mn-ea"/>
              </a:rPr>
              <a:t>deleted</a:t>
            </a:r>
          </a:p>
        </p:txBody>
      </p:sp>
      <p:sp>
        <p:nvSpPr>
          <p:cNvPr id="20" name="Text Box 10"/>
          <p:cNvSpPr txBox="1">
            <a:spLocks noChangeArrowheads="1"/>
          </p:cNvSpPr>
          <p:nvPr/>
        </p:nvSpPr>
        <p:spPr bwMode="auto">
          <a:xfrm>
            <a:off x="901920" y="3186797"/>
            <a:ext cx="1633781" cy="646331"/>
          </a:xfrm>
          <a:prstGeom prst="rect">
            <a:avLst/>
          </a:prstGeom>
          <a:noFill/>
          <a:ln w="9525" algn="ctr">
            <a:noFill/>
            <a:miter lim="800000"/>
            <a:headEnd/>
            <a:tailEnd/>
          </a:ln>
        </p:spPr>
        <p:txBody>
          <a:bodyPr wrap="none">
            <a:spAutoFit/>
          </a:bodyPr>
          <a:lstStyle/>
          <a:p>
            <a:pPr algn="ctr"/>
            <a:r>
              <a:rPr lang="en-US" sz="1800" dirty="0">
                <a:solidFill>
                  <a:srgbClr val="30C824"/>
                </a:solidFill>
                <a:ea typeface="+mn-ea"/>
              </a:rPr>
              <a:t>DFG</a:t>
            </a:r>
          </a:p>
          <a:p>
            <a:pPr algn="ctr"/>
            <a:r>
              <a:rPr lang="en-US" sz="1800" dirty="0">
                <a:solidFill>
                  <a:srgbClr val="30C824"/>
                </a:solidFill>
                <a:ea typeface="+mn-ea"/>
              </a:rPr>
              <a:t>Phenylalanine</a:t>
            </a:r>
          </a:p>
        </p:txBody>
      </p:sp>
      <p:pic>
        <p:nvPicPr>
          <p:cNvPr id="21" name="Picture 3" descr="kit60001"/>
          <p:cNvPicPr>
            <a:picLocks noChangeAspect="1" noChangeArrowheads="1"/>
          </p:cNvPicPr>
          <p:nvPr/>
        </p:nvPicPr>
        <p:blipFill>
          <a:blip r:embed="rId6" cstate="print"/>
          <a:srcRect/>
          <a:stretch>
            <a:fillRect/>
          </a:stretch>
        </p:blipFill>
        <p:spPr bwMode="auto">
          <a:xfrm>
            <a:off x="462936" y="1834341"/>
            <a:ext cx="6096000" cy="4562475"/>
          </a:xfrm>
          <a:prstGeom prst="rect">
            <a:avLst/>
          </a:prstGeom>
          <a:noFill/>
          <a:ln w="9525">
            <a:noFill/>
            <a:miter lim="800000"/>
            <a:headEnd/>
            <a:tailEnd/>
          </a:ln>
        </p:spPr>
      </p:pic>
      <p:sp>
        <p:nvSpPr>
          <p:cNvPr id="22" name="Text Box 13"/>
          <p:cNvSpPr txBox="1">
            <a:spLocks noChangeArrowheads="1"/>
          </p:cNvSpPr>
          <p:nvPr/>
        </p:nvSpPr>
        <p:spPr bwMode="auto">
          <a:xfrm>
            <a:off x="6688348" y="2909937"/>
            <a:ext cx="2438400" cy="1785104"/>
          </a:xfrm>
          <a:prstGeom prst="rect">
            <a:avLst/>
          </a:prstGeom>
          <a:noFill/>
          <a:ln w="9525" algn="ctr">
            <a:noFill/>
            <a:miter lim="800000"/>
            <a:headEnd/>
            <a:tailEnd/>
          </a:ln>
        </p:spPr>
        <p:txBody>
          <a:bodyPr>
            <a:spAutoFit/>
          </a:bodyPr>
          <a:lstStyle/>
          <a:p>
            <a:r>
              <a:rPr lang="en-US" sz="1000" dirty="0">
                <a:ea typeface="+mn-ea"/>
              </a:rPr>
              <a:t>Snapshot </a:t>
            </a:r>
            <a:r>
              <a:rPr lang="en-US" sz="1000" dirty="0" smtClean="0">
                <a:ea typeface="+mn-ea"/>
              </a:rPr>
              <a:t>5. Switch Pocket </a:t>
            </a:r>
            <a:r>
              <a:rPr lang="en-US" sz="1000" dirty="0">
                <a:ea typeface="+mn-ea"/>
              </a:rPr>
              <a:t>Inhibitor binds to mutant KIT, with part of the inhibitor structure (blue) occupying the #3 position of the spine.  This binding mode provides a </a:t>
            </a:r>
            <a:r>
              <a:rPr lang="en-US" sz="1000" dirty="0" err="1">
                <a:ea typeface="+mn-ea"/>
              </a:rPr>
              <a:t>biomimetic</a:t>
            </a:r>
            <a:r>
              <a:rPr lang="en-US" sz="1000" dirty="0">
                <a:ea typeface="+mn-ea"/>
              </a:rPr>
              <a:t> surrogate for the deleted inhibitory switch of mutant KIT. </a:t>
            </a:r>
          </a:p>
          <a:p>
            <a:endParaRPr lang="en-US" sz="1000" dirty="0">
              <a:ea typeface="+mn-ea"/>
            </a:endParaRPr>
          </a:p>
          <a:p>
            <a:r>
              <a:rPr lang="en-US" sz="1000" dirty="0">
                <a:ea typeface="+mn-ea"/>
              </a:rPr>
              <a:t>The ‘DFG’ phenylalanine residue (green) is forced to occupy the out/inhibited conformation.</a:t>
            </a:r>
          </a:p>
        </p:txBody>
      </p:sp>
      <p:sp>
        <p:nvSpPr>
          <p:cNvPr id="29" name="Text Box 9"/>
          <p:cNvSpPr txBox="1">
            <a:spLocks noChangeArrowheads="1"/>
          </p:cNvSpPr>
          <p:nvPr/>
        </p:nvSpPr>
        <p:spPr bwMode="auto">
          <a:xfrm>
            <a:off x="3510401" y="2617777"/>
            <a:ext cx="347663" cy="274638"/>
          </a:xfrm>
          <a:prstGeom prst="rect">
            <a:avLst/>
          </a:prstGeom>
          <a:noFill/>
          <a:ln w="9525" algn="ctr">
            <a:noFill/>
            <a:miter lim="800000"/>
            <a:headEnd/>
            <a:tailEnd/>
          </a:ln>
        </p:spPr>
        <p:txBody>
          <a:bodyPr wrap="none">
            <a:spAutoFit/>
          </a:bodyPr>
          <a:lstStyle/>
          <a:p>
            <a:pPr algn="ctr" fontAlgn="auto">
              <a:spcBef>
                <a:spcPts val="0"/>
              </a:spcBef>
              <a:spcAft>
                <a:spcPts val="0"/>
              </a:spcAft>
              <a:defRPr/>
            </a:pPr>
            <a:r>
              <a:rPr lang="en-US" sz="1200" kern="0" dirty="0" smtClean="0">
                <a:solidFill>
                  <a:srgbClr val="00264C"/>
                </a:solidFill>
                <a:ea typeface="+mn-ea"/>
              </a:rPr>
              <a:t>1.</a:t>
            </a:r>
          </a:p>
        </p:txBody>
      </p:sp>
      <p:sp>
        <p:nvSpPr>
          <p:cNvPr id="30" name="Text Box 10"/>
          <p:cNvSpPr txBox="1">
            <a:spLocks noChangeArrowheads="1"/>
          </p:cNvSpPr>
          <p:nvPr/>
        </p:nvSpPr>
        <p:spPr bwMode="auto">
          <a:xfrm>
            <a:off x="3532626" y="2987596"/>
            <a:ext cx="347663" cy="274638"/>
          </a:xfrm>
          <a:prstGeom prst="rect">
            <a:avLst/>
          </a:prstGeom>
          <a:noFill/>
          <a:ln w="9525" algn="ctr">
            <a:noFill/>
            <a:miter lim="800000"/>
            <a:headEnd/>
            <a:tailEnd/>
          </a:ln>
        </p:spPr>
        <p:txBody>
          <a:bodyPr wrap="none">
            <a:spAutoFit/>
          </a:bodyPr>
          <a:lstStyle/>
          <a:p>
            <a:pPr algn="ctr" fontAlgn="auto">
              <a:spcBef>
                <a:spcPts val="0"/>
              </a:spcBef>
              <a:spcAft>
                <a:spcPts val="0"/>
              </a:spcAft>
              <a:defRPr/>
            </a:pPr>
            <a:r>
              <a:rPr lang="en-US" sz="1200" kern="0" dirty="0" smtClean="0">
                <a:solidFill>
                  <a:srgbClr val="00264C"/>
                </a:solidFill>
                <a:ea typeface="+mn-ea"/>
              </a:rPr>
              <a:t>2.</a:t>
            </a:r>
          </a:p>
        </p:txBody>
      </p:sp>
      <p:sp>
        <p:nvSpPr>
          <p:cNvPr id="31" name="Text Box 11"/>
          <p:cNvSpPr txBox="1">
            <a:spLocks noChangeArrowheads="1"/>
          </p:cNvSpPr>
          <p:nvPr/>
        </p:nvSpPr>
        <p:spPr bwMode="auto">
          <a:xfrm>
            <a:off x="3565964" y="3427544"/>
            <a:ext cx="347662" cy="274638"/>
          </a:xfrm>
          <a:prstGeom prst="rect">
            <a:avLst/>
          </a:prstGeom>
          <a:noFill/>
          <a:ln w="9525" algn="ctr">
            <a:noFill/>
            <a:miter lim="800000"/>
            <a:headEnd/>
            <a:tailEnd/>
          </a:ln>
        </p:spPr>
        <p:txBody>
          <a:bodyPr wrap="none">
            <a:spAutoFit/>
          </a:bodyPr>
          <a:lstStyle/>
          <a:p>
            <a:pPr algn="ctr" fontAlgn="auto">
              <a:spcBef>
                <a:spcPts val="0"/>
              </a:spcBef>
              <a:spcAft>
                <a:spcPts val="0"/>
              </a:spcAft>
              <a:defRPr/>
            </a:pPr>
            <a:r>
              <a:rPr lang="en-US" sz="1200" kern="0" dirty="0" smtClean="0">
                <a:solidFill>
                  <a:srgbClr val="00264C"/>
                </a:solidFill>
                <a:ea typeface="+mn-ea"/>
              </a:rPr>
              <a:t>3.</a:t>
            </a:r>
          </a:p>
        </p:txBody>
      </p:sp>
      <p:sp>
        <p:nvSpPr>
          <p:cNvPr id="32" name="Text Box 12"/>
          <p:cNvSpPr txBox="1">
            <a:spLocks noChangeArrowheads="1"/>
          </p:cNvSpPr>
          <p:nvPr/>
        </p:nvSpPr>
        <p:spPr bwMode="auto">
          <a:xfrm>
            <a:off x="3608826" y="3838764"/>
            <a:ext cx="347663" cy="274637"/>
          </a:xfrm>
          <a:prstGeom prst="rect">
            <a:avLst/>
          </a:prstGeom>
          <a:noFill/>
          <a:ln w="9525" algn="ctr">
            <a:noFill/>
            <a:miter lim="800000"/>
            <a:headEnd/>
            <a:tailEnd/>
          </a:ln>
        </p:spPr>
        <p:txBody>
          <a:bodyPr wrap="none">
            <a:spAutoFit/>
          </a:bodyPr>
          <a:lstStyle/>
          <a:p>
            <a:pPr algn="ctr" fontAlgn="auto">
              <a:spcBef>
                <a:spcPts val="0"/>
              </a:spcBef>
              <a:spcAft>
                <a:spcPts val="0"/>
              </a:spcAft>
              <a:defRPr/>
            </a:pPr>
            <a:r>
              <a:rPr lang="en-US" sz="1200" kern="0" dirty="0" smtClean="0">
                <a:solidFill>
                  <a:srgbClr val="00264C"/>
                </a:solidFill>
                <a:ea typeface="+mn-ea"/>
              </a:rPr>
              <a:t>4.</a:t>
            </a:r>
          </a:p>
        </p:txBody>
      </p:sp>
      <p:sp>
        <p:nvSpPr>
          <p:cNvPr id="33" name="Text Box 14"/>
          <p:cNvSpPr txBox="1">
            <a:spLocks noChangeArrowheads="1"/>
          </p:cNvSpPr>
          <p:nvPr/>
        </p:nvSpPr>
        <p:spPr bwMode="auto">
          <a:xfrm>
            <a:off x="4502918" y="3344275"/>
            <a:ext cx="1997075" cy="730250"/>
          </a:xfrm>
          <a:prstGeom prst="rect">
            <a:avLst/>
          </a:prstGeom>
          <a:noFill/>
          <a:ln w="9525" algn="ctr">
            <a:noFill/>
            <a:miter lim="800000"/>
            <a:headEnd/>
            <a:tailEnd/>
          </a:ln>
        </p:spPr>
        <p:txBody>
          <a:bodyPr wrap="none">
            <a:spAutoFit/>
          </a:bodyPr>
          <a:lstStyle/>
          <a:p>
            <a:pPr algn="ctr" fontAlgn="auto">
              <a:spcBef>
                <a:spcPts val="0"/>
              </a:spcBef>
              <a:spcAft>
                <a:spcPts val="0"/>
              </a:spcAft>
              <a:defRPr/>
            </a:pPr>
            <a:r>
              <a:rPr lang="en-US" sz="1800" kern="0" dirty="0" smtClean="0">
                <a:solidFill>
                  <a:srgbClr val="61E2E5"/>
                </a:solidFill>
                <a:ea typeface="+mn-ea"/>
              </a:rPr>
              <a:t>Inhibitor occupies</a:t>
            </a:r>
          </a:p>
          <a:p>
            <a:pPr algn="ctr" fontAlgn="auto">
              <a:spcBef>
                <a:spcPts val="0"/>
              </a:spcBef>
              <a:spcAft>
                <a:spcPts val="0"/>
              </a:spcAft>
              <a:defRPr/>
            </a:pPr>
            <a:r>
              <a:rPr lang="en-US" sz="1800" kern="0" dirty="0" smtClean="0">
                <a:solidFill>
                  <a:srgbClr val="61E2E5"/>
                </a:solidFill>
                <a:ea typeface="+mn-ea"/>
              </a:rPr>
              <a:t>#3 spine</a:t>
            </a:r>
          </a:p>
          <a:p>
            <a:pPr algn="ctr" fontAlgn="auto">
              <a:spcBef>
                <a:spcPts val="0"/>
              </a:spcBef>
              <a:spcAft>
                <a:spcPts val="0"/>
              </a:spcAft>
              <a:defRPr/>
            </a:pPr>
            <a:r>
              <a:rPr lang="en-US" sz="1800" kern="0" dirty="0" smtClean="0">
                <a:solidFill>
                  <a:srgbClr val="61E2E5"/>
                </a:solidFill>
                <a:ea typeface="+mn-ea"/>
              </a:rPr>
              <a:t>position</a:t>
            </a:r>
          </a:p>
        </p:txBody>
      </p:sp>
      <p:sp>
        <p:nvSpPr>
          <p:cNvPr id="34" name="Text Box 15"/>
          <p:cNvSpPr txBox="1">
            <a:spLocks noChangeArrowheads="1"/>
          </p:cNvSpPr>
          <p:nvPr/>
        </p:nvSpPr>
        <p:spPr bwMode="auto">
          <a:xfrm>
            <a:off x="696660" y="3132808"/>
            <a:ext cx="1633781" cy="646331"/>
          </a:xfrm>
          <a:prstGeom prst="rect">
            <a:avLst/>
          </a:prstGeom>
          <a:noFill/>
          <a:ln w="9525" algn="ctr">
            <a:noFill/>
            <a:miter lim="800000"/>
            <a:headEnd/>
            <a:tailEnd/>
          </a:ln>
        </p:spPr>
        <p:txBody>
          <a:bodyPr wrap="none">
            <a:spAutoFit/>
          </a:bodyPr>
          <a:lstStyle/>
          <a:p>
            <a:pPr algn="ctr" fontAlgn="auto">
              <a:spcBef>
                <a:spcPts val="0"/>
              </a:spcBef>
              <a:spcAft>
                <a:spcPts val="0"/>
              </a:spcAft>
              <a:defRPr/>
            </a:pPr>
            <a:r>
              <a:rPr lang="en-US" sz="1800" kern="0" dirty="0" smtClean="0">
                <a:solidFill>
                  <a:srgbClr val="30C824"/>
                </a:solidFill>
                <a:ea typeface="+mn-ea"/>
              </a:rPr>
              <a:t>3= DFG</a:t>
            </a:r>
          </a:p>
          <a:p>
            <a:pPr algn="ctr" fontAlgn="auto">
              <a:spcBef>
                <a:spcPts val="0"/>
              </a:spcBef>
              <a:spcAft>
                <a:spcPts val="0"/>
              </a:spcAft>
              <a:defRPr/>
            </a:pPr>
            <a:r>
              <a:rPr lang="en-US" sz="1800" kern="0" dirty="0" smtClean="0">
                <a:solidFill>
                  <a:srgbClr val="30C824"/>
                </a:solidFill>
                <a:ea typeface="+mn-ea"/>
              </a:rPr>
              <a:t>Phenylalanine</a:t>
            </a:r>
          </a:p>
        </p:txBody>
      </p:sp>
    </p:spTree>
    <p:extLst>
      <p:ext uri="{BB962C8B-B14F-4D97-AF65-F5344CB8AC3E}">
        <p14:creationId xmlns:p14="http://schemas.microsoft.com/office/powerpoint/2010/main" val="10008247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152400"/>
            <a:ext cx="8382000" cy="838200"/>
          </a:xfrm>
          <a:noFill/>
        </p:spPr>
        <p:txBody>
          <a:bodyPr/>
          <a:lstStyle/>
          <a:p>
            <a:pPr lvl="1" eaLnBrk="1" hangingPunct="1"/>
            <a:r>
              <a:rPr lang="en-US" sz="3600" b="1" dirty="0" smtClean="0">
                <a:solidFill>
                  <a:schemeClr val="tx1"/>
                </a:solidFill>
              </a:rPr>
              <a:t>RATIONALE FOR </a:t>
            </a:r>
            <a:r>
              <a:rPr lang="en-US" sz="3600" b="1" dirty="0">
                <a:solidFill>
                  <a:schemeClr val="tx1"/>
                </a:solidFill>
              </a:rPr>
              <a:t>DCC-2618 </a:t>
            </a:r>
            <a:r>
              <a:rPr lang="en-US" sz="3600" b="1" dirty="0" smtClean="0">
                <a:solidFill>
                  <a:schemeClr val="tx1"/>
                </a:solidFill>
              </a:rPr>
              <a:t>STUDY</a:t>
            </a:r>
            <a:endParaRPr lang="en-US" sz="3600" b="1" dirty="0">
              <a:solidFill>
                <a:schemeClr val="tx1"/>
              </a:solidFill>
            </a:endParaRPr>
          </a:p>
        </p:txBody>
      </p:sp>
      <p:sp>
        <p:nvSpPr>
          <p:cNvPr id="5123" name="Rectangle 4"/>
          <p:cNvSpPr>
            <a:spLocks noGrp="1" noChangeArrowheads="1"/>
          </p:cNvSpPr>
          <p:nvPr>
            <p:ph idx="1"/>
          </p:nvPr>
        </p:nvSpPr>
        <p:spPr>
          <a:xfrm>
            <a:off x="283684" y="1131065"/>
            <a:ext cx="8839200" cy="5715000"/>
          </a:xfrm>
        </p:spPr>
        <p:txBody>
          <a:bodyPr/>
          <a:lstStyle/>
          <a:p>
            <a:pPr>
              <a:buClr>
                <a:srgbClr val="000000"/>
              </a:buClr>
            </a:pPr>
            <a:r>
              <a:rPr lang="en-US" sz="1600" dirty="0"/>
              <a:t>Activity regardless whether primary </a:t>
            </a:r>
            <a:r>
              <a:rPr lang="en-US" sz="1600" dirty="0" smtClean="0"/>
              <a:t>mutation </a:t>
            </a:r>
            <a:r>
              <a:rPr lang="en-US" sz="1600" dirty="0"/>
              <a:t>is in </a:t>
            </a:r>
            <a:r>
              <a:rPr lang="en-US" sz="1600" i="1" dirty="0" smtClean="0"/>
              <a:t>KIT</a:t>
            </a:r>
            <a:r>
              <a:rPr lang="en-US" sz="1600" dirty="0" smtClean="0"/>
              <a:t> Exon </a:t>
            </a:r>
            <a:r>
              <a:rPr lang="en-US" sz="1600" dirty="0"/>
              <a:t>9, </a:t>
            </a:r>
            <a:r>
              <a:rPr lang="en-US" sz="1600" dirty="0" smtClean="0"/>
              <a:t>Exon </a:t>
            </a:r>
            <a:r>
              <a:rPr lang="en-US" sz="1600" dirty="0"/>
              <a:t>11, or </a:t>
            </a:r>
            <a:r>
              <a:rPr lang="en-US" sz="1600" dirty="0" smtClean="0"/>
              <a:t>Exon 17</a:t>
            </a:r>
          </a:p>
          <a:p>
            <a:pPr lvl="1">
              <a:buClr>
                <a:srgbClr val="000000"/>
              </a:buClr>
            </a:pPr>
            <a:r>
              <a:rPr lang="en-US" dirty="0" smtClean="0"/>
              <a:t>IC</a:t>
            </a:r>
            <a:r>
              <a:rPr lang="en-US" baseline="-25000" dirty="0" smtClean="0"/>
              <a:t>50</a:t>
            </a:r>
            <a:r>
              <a:rPr lang="en-US" dirty="0" smtClean="0"/>
              <a:t> for </a:t>
            </a:r>
            <a:r>
              <a:rPr lang="en-US" i="1" dirty="0" smtClean="0"/>
              <a:t>KIT</a:t>
            </a:r>
            <a:r>
              <a:rPr lang="en-US" dirty="0" smtClean="0"/>
              <a:t> Exon 11 deletion 3 </a:t>
            </a:r>
            <a:r>
              <a:rPr lang="en-US" dirty="0" err="1" smtClean="0"/>
              <a:t>nM</a:t>
            </a:r>
            <a:r>
              <a:rPr lang="en-US" dirty="0" smtClean="0"/>
              <a:t>, IC</a:t>
            </a:r>
            <a:r>
              <a:rPr lang="en-US" baseline="-25000" dirty="0" smtClean="0"/>
              <a:t>50 </a:t>
            </a:r>
            <a:r>
              <a:rPr lang="en-US" i="1" dirty="0" smtClean="0"/>
              <a:t>PDGFRA</a:t>
            </a:r>
            <a:r>
              <a:rPr lang="en-US" dirty="0" smtClean="0"/>
              <a:t> D842V 60 </a:t>
            </a:r>
            <a:r>
              <a:rPr lang="en-US" dirty="0" err="1" smtClean="0"/>
              <a:t>nM</a:t>
            </a:r>
            <a:r>
              <a:rPr lang="en-US" baseline="-25000" dirty="0" smtClean="0"/>
              <a:t> </a:t>
            </a:r>
            <a:r>
              <a:rPr lang="en-US" dirty="0" smtClean="0"/>
              <a:t> </a:t>
            </a:r>
            <a:endParaRPr lang="en-US" dirty="0"/>
          </a:p>
          <a:p>
            <a:pPr>
              <a:buClr>
                <a:srgbClr val="000000"/>
              </a:buClr>
            </a:pPr>
            <a:r>
              <a:rPr lang="en-US" sz="1600" dirty="0"/>
              <a:t>Broad activity in secondary </a:t>
            </a:r>
            <a:r>
              <a:rPr lang="en-US" sz="1600" i="1" dirty="0"/>
              <a:t>KIT</a:t>
            </a:r>
            <a:r>
              <a:rPr lang="en-US" sz="1600" dirty="0"/>
              <a:t> mutations across </a:t>
            </a:r>
            <a:r>
              <a:rPr lang="en-US" sz="1600" dirty="0" smtClean="0"/>
              <a:t>Exons </a:t>
            </a:r>
            <a:r>
              <a:rPr lang="en-US" sz="1600" dirty="0"/>
              <a:t>13, 14, 17, and 18</a:t>
            </a:r>
          </a:p>
          <a:p>
            <a:pPr lvl="1">
              <a:buClr>
                <a:srgbClr val="000000"/>
              </a:buClr>
            </a:pPr>
            <a:r>
              <a:rPr lang="en-US" dirty="0"/>
              <a:t>Active metabolite DP-5439 </a:t>
            </a:r>
            <a:r>
              <a:rPr lang="en-US" dirty="0" smtClean="0"/>
              <a:t>possesses comparable </a:t>
            </a:r>
            <a:r>
              <a:rPr lang="en-US" dirty="0"/>
              <a:t>activity across all mutations</a:t>
            </a:r>
          </a:p>
          <a:p>
            <a:pPr>
              <a:buClr>
                <a:srgbClr val="000000"/>
              </a:buClr>
            </a:pPr>
            <a:r>
              <a:rPr lang="en-US" sz="1600" i="1" dirty="0" smtClean="0"/>
              <a:t>KIT</a:t>
            </a:r>
            <a:r>
              <a:rPr lang="en-US" sz="1600" dirty="0" smtClean="0"/>
              <a:t> T670I </a:t>
            </a:r>
            <a:r>
              <a:rPr lang="en-US" sz="1600" dirty="0"/>
              <a:t>and V654A secondary mutations are the least sensitive to DCC-2618</a:t>
            </a:r>
          </a:p>
          <a:p>
            <a:pPr lvl="1">
              <a:buClr>
                <a:srgbClr val="000000"/>
              </a:buClr>
            </a:pPr>
            <a:r>
              <a:rPr lang="en-US" dirty="0" smtClean="0"/>
              <a:t>IC</a:t>
            </a:r>
            <a:r>
              <a:rPr lang="en-US" baseline="-25000" dirty="0" smtClean="0"/>
              <a:t>50</a:t>
            </a:r>
            <a:r>
              <a:rPr lang="en-US" dirty="0" smtClean="0"/>
              <a:t> for </a:t>
            </a:r>
            <a:r>
              <a:rPr lang="en-US" i="1" dirty="0" smtClean="0"/>
              <a:t>KIT</a:t>
            </a:r>
            <a:r>
              <a:rPr lang="en-US" dirty="0" smtClean="0"/>
              <a:t> T670I 221 </a:t>
            </a:r>
            <a:r>
              <a:rPr lang="en-US" dirty="0" err="1" smtClean="0"/>
              <a:t>nM</a:t>
            </a:r>
            <a:r>
              <a:rPr lang="en-US" dirty="0" smtClean="0"/>
              <a:t> </a:t>
            </a:r>
            <a:r>
              <a:rPr lang="en-US" dirty="0"/>
              <a:t>, IC</a:t>
            </a:r>
            <a:r>
              <a:rPr lang="en-US" baseline="-25000" dirty="0"/>
              <a:t>50</a:t>
            </a:r>
            <a:r>
              <a:rPr lang="en-US" dirty="0"/>
              <a:t> </a:t>
            </a:r>
            <a:r>
              <a:rPr lang="en-US" dirty="0" smtClean="0"/>
              <a:t>for 189 </a:t>
            </a:r>
            <a:r>
              <a:rPr lang="en-US" dirty="0" err="1" smtClean="0"/>
              <a:t>nM</a:t>
            </a:r>
            <a:r>
              <a:rPr lang="en-US" dirty="0" smtClean="0"/>
              <a:t> for </a:t>
            </a:r>
            <a:r>
              <a:rPr lang="en-US" i="1" dirty="0" smtClean="0"/>
              <a:t>KIT </a:t>
            </a:r>
            <a:r>
              <a:rPr lang="en-US" dirty="0" smtClean="0"/>
              <a:t>V654A</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02280101"/>
              </p:ext>
            </p:extLst>
          </p:nvPr>
        </p:nvGraphicFramePr>
        <p:xfrm>
          <a:off x="325438" y="2971800"/>
          <a:ext cx="8285162" cy="3886200"/>
        </p:xfrm>
        <a:graphic>
          <a:graphicData uri="http://schemas.openxmlformats.org/presentationml/2006/ole">
            <mc:AlternateContent xmlns:mc="http://schemas.openxmlformats.org/markup-compatibility/2006">
              <mc:Choice xmlns:v="urn:schemas-microsoft-com:vml" Requires="v">
                <p:oleObj spid="_x0000_s1077" name="Prism 6" r:id="rId5" imgW="7770648" imgH="3808629" progId="Prism6.Document">
                  <p:embed/>
                </p:oleObj>
              </mc:Choice>
              <mc:Fallback>
                <p:oleObj name="Prism 6" r:id="rId5" imgW="7770648" imgH="3808629" progId="Prism6.Document">
                  <p:embed/>
                  <p:pic>
                    <p:nvPicPr>
                      <p:cNvPr id="0" name=""/>
                      <p:cNvPicPr/>
                      <p:nvPr/>
                    </p:nvPicPr>
                    <p:blipFill>
                      <a:blip r:embed="rId6"/>
                      <a:stretch>
                        <a:fillRect/>
                      </a:stretch>
                    </p:blipFill>
                    <p:spPr>
                      <a:xfrm>
                        <a:off x="325438" y="2971800"/>
                        <a:ext cx="8285162" cy="3886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7136009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152400"/>
            <a:ext cx="8382000" cy="838200"/>
          </a:xfrm>
          <a:noFill/>
        </p:spPr>
        <p:txBody>
          <a:bodyPr/>
          <a:lstStyle/>
          <a:p>
            <a:pPr lvl="1" eaLnBrk="1" hangingPunct="1"/>
            <a:r>
              <a:rPr lang="en-US" sz="3200" b="1" dirty="0">
                <a:solidFill>
                  <a:schemeClr val="tx1"/>
                </a:solidFill>
              </a:rPr>
              <a:t>DCC-2618-01-</a:t>
            </a:r>
            <a:r>
              <a:rPr lang="en-US" sz="3200" b="1" dirty="0" smtClean="0">
                <a:solidFill>
                  <a:schemeClr val="tx1"/>
                </a:solidFill>
              </a:rPr>
              <a:t>001: DESIGN AND OBJECTIVES</a:t>
            </a:r>
            <a:endParaRPr lang="en-US" sz="3200" b="1" dirty="0">
              <a:solidFill>
                <a:schemeClr val="tx1"/>
              </a:solidFill>
            </a:endParaRPr>
          </a:p>
        </p:txBody>
      </p:sp>
      <p:sp>
        <p:nvSpPr>
          <p:cNvPr id="5" name="Content Placeholder 2"/>
          <p:cNvSpPr>
            <a:spLocks noGrp="1"/>
          </p:cNvSpPr>
          <p:nvPr>
            <p:ph idx="1"/>
          </p:nvPr>
        </p:nvSpPr>
        <p:spPr>
          <a:xfrm>
            <a:off x="304800" y="1371600"/>
            <a:ext cx="8458200" cy="5867400"/>
          </a:xfrm>
        </p:spPr>
        <p:txBody>
          <a:bodyPr>
            <a:noAutofit/>
          </a:bodyPr>
          <a:lstStyle/>
          <a:p>
            <a:pPr marL="342900" lvl="1" indent="-342900">
              <a:buFont typeface="Arial" charset="0"/>
              <a:buChar char="•"/>
            </a:pPr>
            <a:r>
              <a:rPr lang="en-US" sz="1800" b="1" dirty="0"/>
              <a:t>Design </a:t>
            </a:r>
            <a:r>
              <a:rPr lang="is-IS" sz="1800" b="1" dirty="0"/>
              <a:t>(NCT02571036</a:t>
            </a:r>
            <a:r>
              <a:rPr lang="en-US" sz="1800" b="1" dirty="0"/>
              <a:t>)</a:t>
            </a:r>
          </a:p>
          <a:p>
            <a:pPr lvl="1"/>
            <a:r>
              <a:rPr lang="en-US" dirty="0"/>
              <a:t>Pharmacologically-guided 3+3 escalation </a:t>
            </a:r>
            <a:r>
              <a:rPr lang="en-US" dirty="0" smtClean="0"/>
              <a:t>phase I study of </a:t>
            </a:r>
            <a:r>
              <a:rPr lang="en-US" dirty="0"/>
              <a:t>oral </a:t>
            </a:r>
            <a:r>
              <a:rPr lang="en-US" dirty="0" smtClean="0"/>
              <a:t>DCC-2618 administered BID every 28 days</a:t>
            </a:r>
            <a:endParaRPr lang="en-US" sz="600" dirty="0"/>
          </a:p>
          <a:p>
            <a:r>
              <a:rPr lang="en-US" sz="1800" b="1" dirty="0"/>
              <a:t>Objectives</a:t>
            </a:r>
          </a:p>
          <a:p>
            <a:pPr lvl="1"/>
            <a:r>
              <a:rPr lang="en-US" b="1" dirty="0"/>
              <a:t>Primary</a:t>
            </a:r>
            <a:r>
              <a:rPr lang="en-US" dirty="0"/>
              <a:t>: </a:t>
            </a:r>
            <a:r>
              <a:rPr lang="en-US" dirty="0" smtClean="0"/>
              <a:t>Safety, tolerability</a:t>
            </a:r>
            <a:r>
              <a:rPr lang="en-US" dirty="0"/>
              <a:t>, </a:t>
            </a:r>
            <a:r>
              <a:rPr lang="en-US" dirty="0" smtClean="0"/>
              <a:t>maximum tolerated dose (MTD), dose-limiting toxicities (DLT)</a:t>
            </a:r>
            <a:endParaRPr lang="en-US" dirty="0"/>
          </a:p>
          <a:p>
            <a:pPr lvl="1"/>
            <a:r>
              <a:rPr lang="en-US" b="1" dirty="0"/>
              <a:t>Secondary</a:t>
            </a:r>
            <a:r>
              <a:rPr lang="en-US" dirty="0"/>
              <a:t>: Pharmacokinetic profile, </a:t>
            </a:r>
            <a:r>
              <a:rPr lang="en-US" dirty="0" smtClean="0"/>
              <a:t>antitumor </a:t>
            </a:r>
            <a:r>
              <a:rPr lang="en-US" dirty="0"/>
              <a:t>efficacy</a:t>
            </a:r>
          </a:p>
          <a:p>
            <a:pPr lvl="1"/>
            <a:r>
              <a:rPr lang="en-US" altLang="en-US" b="1" dirty="0"/>
              <a:t>Exploratory</a:t>
            </a:r>
            <a:r>
              <a:rPr lang="en-US" altLang="en-US" dirty="0"/>
              <a:t>: </a:t>
            </a:r>
            <a:r>
              <a:rPr lang="en-US" altLang="en-US" dirty="0" smtClean="0"/>
              <a:t>Determination </a:t>
            </a:r>
            <a:r>
              <a:rPr lang="en-US" altLang="en-US" dirty="0"/>
              <a:t>of </a:t>
            </a:r>
            <a:r>
              <a:rPr lang="en-US" altLang="en-US" i="1" dirty="0"/>
              <a:t>KIT</a:t>
            </a:r>
            <a:r>
              <a:rPr lang="en-US" altLang="en-US" dirty="0"/>
              <a:t> and/or </a:t>
            </a:r>
            <a:r>
              <a:rPr lang="en-US" altLang="en-US" i="1" dirty="0"/>
              <a:t>PDGFRA</a:t>
            </a:r>
            <a:r>
              <a:rPr lang="en-US" altLang="en-US" dirty="0"/>
              <a:t> mutations in plasma cell-free </a:t>
            </a:r>
            <a:r>
              <a:rPr lang="en-US" altLang="en-US" dirty="0" smtClean="0"/>
              <a:t>DNA  (NGS) and serum </a:t>
            </a:r>
            <a:r>
              <a:rPr lang="en-US" altLang="en-US" dirty="0" err="1" smtClean="0"/>
              <a:t>tryptase</a:t>
            </a:r>
            <a:endParaRPr lang="en-US" dirty="0" smtClean="0"/>
          </a:p>
          <a:p>
            <a:endParaRPr lang="en-US" sz="600" dirty="0"/>
          </a:p>
          <a:p>
            <a:r>
              <a:rPr lang="en-US" sz="1800" b="1" dirty="0"/>
              <a:t>Major eligibility criteria</a:t>
            </a:r>
          </a:p>
          <a:p>
            <a:pPr lvl="1"/>
            <a:r>
              <a:rPr lang="en-US" dirty="0"/>
              <a:t>Patients with advanced refractory cancers and molecular rationale for activity </a:t>
            </a:r>
          </a:p>
          <a:p>
            <a:pPr lvl="1"/>
            <a:r>
              <a:rPr lang="en-US" dirty="0"/>
              <a:t>ECOG 0-1</a:t>
            </a:r>
          </a:p>
          <a:p>
            <a:pPr lvl="1"/>
            <a:r>
              <a:rPr lang="en-US" dirty="0"/>
              <a:t>Adequate organ function</a:t>
            </a:r>
          </a:p>
          <a:p>
            <a:pPr lvl="1"/>
            <a:r>
              <a:rPr lang="en-US" dirty="0"/>
              <a:t>Prior KIT/PDGFRA inhibitors were allowed </a:t>
            </a:r>
          </a:p>
        </p:txBody>
      </p:sp>
    </p:spTree>
    <p:extLst>
      <p:ext uri="{BB962C8B-B14F-4D97-AF65-F5344CB8AC3E}">
        <p14:creationId xmlns:p14="http://schemas.microsoft.com/office/powerpoint/2010/main" val="23366626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p:cNvPicPr>
          <p:nvPr/>
        </p:nvPicPr>
        <p:blipFill rotWithShape="1">
          <a:blip r:embed="rId2"/>
          <a:srcRect t="16477"/>
          <a:stretch/>
        </p:blipFill>
        <p:spPr>
          <a:xfrm>
            <a:off x="31352" y="1448587"/>
            <a:ext cx="9081297" cy="4811426"/>
          </a:xfrm>
          <a:prstGeom prst="rect">
            <a:avLst/>
          </a:prstGeom>
        </p:spPr>
      </p:pic>
      <p:sp>
        <p:nvSpPr>
          <p:cNvPr id="2" name="Title 1"/>
          <p:cNvSpPr>
            <a:spLocks noGrp="1"/>
          </p:cNvSpPr>
          <p:nvPr>
            <p:ph type="title"/>
          </p:nvPr>
        </p:nvSpPr>
        <p:spPr/>
        <p:txBody>
          <a:bodyPr/>
          <a:lstStyle/>
          <a:p>
            <a:r>
              <a:rPr lang="en-US" dirty="0">
                <a:solidFill>
                  <a:schemeClr val="tx1"/>
                </a:solidFill>
              </a:rPr>
              <a:t>DCC-2618 Dose Levels &amp; Patient Characteristics (N=48</a:t>
            </a:r>
            <a:r>
              <a:rPr lang="en-US" dirty="0" smtClean="0">
                <a:solidFill>
                  <a:schemeClr val="tx1"/>
                </a:solidFill>
              </a:rPr>
              <a:t>)</a:t>
            </a:r>
            <a:endParaRPr lang="en-US" dirty="0">
              <a:solidFill>
                <a:schemeClr val="tx1"/>
              </a:solidFill>
            </a:endParaRPr>
          </a:p>
        </p:txBody>
      </p:sp>
      <p:sp>
        <p:nvSpPr>
          <p:cNvPr id="5" name="Rectangle 4"/>
          <p:cNvSpPr/>
          <p:nvPr/>
        </p:nvSpPr>
        <p:spPr>
          <a:xfrm>
            <a:off x="178202" y="6163999"/>
            <a:ext cx="2289409" cy="307777"/>
          </a:xfrm>
          <a:prstGeom prst="rect">
            <a:avLst/>
          </a:prstGeom>
        </p:spPr>
        <p:txBody>
          <a:bodyPr wrap="none">
            <a:spAutoFit/>
          </a:bodyPr>
          <a:lstStyle/>
          <a:p>
            <a:r>
              <a:rPr lang="en-US" altLang="en-US" sz="1400" dirty="0"/>
              <a:t>C</a:t>
            </a:r>
            <a:r>
              <a:rPr lang="en-US" altLang="en-US" sz="1400" dirty="0" smtClean="0"/>
              <a:t>utoff </a:t>
            </a:r>
            <a:r>
              <a:rPr lang="en-US" altLang="en-US" sz="1400" dirty="0"/>
              <a:t>date – </a:t>
            </a:r>
            <a:r>
              <a:rPr lang="en-US" altLang="en-US" sz="1400" dirty="0" smtClean="0"/>
              <a:t>08/May/2017</a:t>
            </a:r>
            <a:endParaRPr lang="en-US" sz="1400" dirty="0"/>
          </a:p>
        </p:txBody>
      </p:sp>
      <p:sp>
        <p:nvSpPr>
          <p:cNvPr id="6" name="Rectangle 5"/>
          <p:cNvSpPr/>
          <p:nvPr/>
        </p:nvSpPr>
        <p:spPr>
          <a:xfrm>
            <a:off x="25477174" y="14866938"/>
            <a:ext cx="12603784" cy="3785652"/>
          </a:xfrm>
          <a:prstGeom prst="rect">
            <a:avLst/>
          </a:prstGeom>
          <a:solidFill>
            <a:schemeClr val="accent3">
              <a:lumMod val="20000"/>
              <a:lumOff val="80000"/>
            </a:schemeClr>
          </a:solidFill>
        </p:spPr>
        <p:txBody>
          <a:bodyPr wrap="square">
            <a:spAutoFit/>
          </a:bodyPr>
          <a:lstStyle/>
          <a:p>
            <a:pPr marL="519113" lvl="1" indent="-285750">
              <a:spcBef>
                <a:spcPts val="40"/>
              </a:spcBef>
              <a:spcAft>
                <a:spcPts val="40"/>
              </a:spcAft>
              <a:buClr>
                <a:srgbClr val="FCA820"/>
              </a:buClr>
              <a:buFont typeface="Wingdings" charset="2"/>
              <a:buChar char="§"/>
            </a:pPr>
            <a:r>
              <a:rPr lang="en-US" sz="1600" dirty="0">
                <a:latin typeface="+mj-lt"/>
              </a:rPr>
              <a:t>DCC-2618 is well tolerated up to 200 mg BID.</a:t>
            </a:r>
          </a:p>
          <a:p>
            <a:pPr marL="976313" lvl="2" indent="-285750">
              <a:spcBef>
                <a:spcPts val="40"/>
              </a:spcBef>
              <a:spcAft>
                <a:spcPts val="40"/>
              </a:spcAft>
              <a:buClr>
                <a:srgbClr val="002060"/>
              </a:buClr>
              <a:buFont typeface=".AppleSystemUIFont" charset="-120"/>
              <a:buChar char="-"/>
            </a:pPr>
            <a:r>
              <a:rPr lang="en-US" sz="1600" dirty="0">
                <a:latin typeface="+mj-lt"/>
              </a:rPr>
              <a:t>No patient discontinued DCC-2618 due to toxicity.</a:t>
            </a:r>
          </a:p>
          <a:p>
            <a:pPr marL="976313" lvl="2" indent="-285750">
              <a:spcBef>
                <a:spcPts val="40"/>
              </a:spcBef>
              <a:spcAft>
                <a:spcPts val="40"/>
              </a:spcAft>
              <a:buClr>
                <a:srgbClr val="002060"/>
              </a:buClr>
              <a:buFont typeface=".AppleSystemUIFont" charset="-120"/>
              <a:buChar char="-"/>
            </a:pPr>
            <a:r>
              <a:rPr lang="en-US" sz="1600" dirty="0">
                <a:latin typeface="+mj-lt"/>
              </a:rPr>
              <a:t>All DLTs were not clinically significant.</a:t>
            </a:r>
          </a:p>
          <a:p>
            <a:pPr marL="519113" lvl="1" indent="-285750">
              <a:spcBef>
                <a:spcPts val="40"/>
              </a:spcBef>
              <a:spcAft>
                <a:spcPts val="40"/>
              </a:spcAft>
              <a:buClr>
                <a:srgbClr val="FCA820"/>
              </a:buClr>
              <a:buFont typeface="Wingdings" charset="2"/>
              <a:buChar char="§"/>
            </a:pPr>
            <a:r>
              <a:rPr lang="en-US" sz="1600" dirty="0">
                <a:latin typeface="+mj-lt"/>
              </a:rPr>
              <a:t>DCC-2618 produced encouraging disease control with objective responses and prolonged stable disease in heavily pre-treated GIST patients. </a:t>
            </a:r>
          </a:p>
          <a:p>
            <a:pPr marL="976313" lvl="2" indent="-285750">
              <a:spcBef>
                <a:spcPts val="40"/>
              </a:spcBef>
              <a:spcAft>
                <a:spcPts val="40"/>
              </a:spcAft>
              <a:buClr>
                <a:srgbClr val="002060"/>
              </a:buClr>
              <a:buFont typeface=".AppleSystemUIFont" charset="-120"/>
              <a:buChar char="-"/>
            </a:pPr>
            <a:r>
              <a:rPr lang="en-US" sz="1600" dirty="0">
                <a:latin typeface="+mj-lt"/>
              </a:rPr>
              <a:t>The DCR for </a:t>
            </a:r>
            <a:r>
              <a:rPr lang="en-US" sz="1600" dirty="0"/>
              <a:t>KIT- and PDGFR</a:t>
            </a:r>
            <a:r>
              <a:rPr lang="en-US" sz="1600" dirty="0">
                <a:sym typeface="Symbol" charset="2"/>
              </a:rPr>
              <a:t> GIST</a:t>
            </a:r>
            <a:r>
              <a:rPr lang="en-US" sz="1600" dirty="0">
                <a:latin typeface="+mj-lt"/>
              </a:rPr>
              <a:t> for cohorts for daily dose equivalents of ≥</a:t>
            </a:r>
            <a:r>
              <a:rPr lang="en-US" sz="1600" dirty="0"/>
              <a:t>100 mg at 6 months is 60% (9/15 patients), and at 3 months is 78% (18/23 patients).</a:t>
            </a:r>
            <a:endParaRPr lang="en-US" sz="1600" dirty="0">
              <a:latin typeface="+mj-lt"/>
            </a:endParaRPr>
          </a:p>
          <a:p>
            <a:pPr marL="519113" lvl="1" indent="-285750">
              <a:spcBef>
                <a:spcPts val="40"/>
              </a:spcBef>
              <a:spcAft>
                <a:spcPts val="40"/>
              </a:spcAft>
              <a:buClr>
                <a:srgbClr val="FCA820"/>
              </a:buClr>
              <a:buFont typeface="Wingdings" charset="2"/>
              <a:buChar char="§"/>
            </a:pPr>
            <a:r>
              <a:rPr lang="en-US" sz="1600" dirty="0">
                <a:latin typeface="+mj-lt"/>
              </a:rPr>
              <a:t>Notable reductions in MAF of </a:t>
            </a:r>
            <a:r>
              <a:rPr lang="en-US" sz="1600" dirty="0"/>
              <a:t>imatinib </a:t>
            </a:r>
            <a:r>
              <a:rPr lang="en-US" sz="1600" dirty="0" smtClean="0">
                <a:latin typeface="+mj-lt"/>
              </a:rPr>
              <a:t>resistance </a:t>
            </a:r>
            <a:r>
              <a:rPr lang="en-US" sz="1600" dirty="0">
                <a:latin typeface="+mj-lt"/>
              </a:rPr>
              <a:t>mutations across all relevant exons in KIT suggests activity across a wide range of imatinib resistance mutations in advanced GIST.</a:t>
            </a:r>
          </a:p>
          <a:p>
            <a:pPr marL="519113" lvl="1" indent="-285750">
              <a:spcBef>
                <a:spcPts val="40"/>
              </a:spcBef>
              <a:spcAft>
                <a:spcPts val="40"/>
              </a:spcAft>
              <a:buClr>
                <a:srgbClr val="FCA820"/>
              </a:buClr>
              <a:buFont typeface="Wingdings" charset="2"/>
              <a:buChar char="§"/>
            </a:pPr>
            <a:r>
              <a:rPr lang="en-US" sz="1600" dirty="0">
                <a:latin typeface="+mj-lt"/>
              </a:rPr>
              <a:t>A durable partial response &gt;18 months in a GBM patient (94% </a:t>
            </a:r>
            <a:r>
              <a:rPr lang="en-US" sz="1600" dirty="0" smtClean="0">
                <a:latin typeface="+mj-lt"/>
              </a:rPr>
              <a:t>tumor reduction </a:t>
            </a:r>
            <a:r>
              <a:rPr lang="en-US" sz="1600" dirty="0">
                <a:latin typeface="+mj-lt"/>
              </a:rPr>
              <a:t>to date) at 20 mg BID warrants further evaluation in this indication.</a:t>
            </a:r>
          </a:p>
          <a:p>
            <a:pPr marL="519113" lvl="1" indent="-285750">
              <a:spcBef>
                <a:spcPts val="40"/>
              </a:spcBef>
              <a:spcAft>
                <a:spcPts val="40"/>
              </a:spcAft>
              <a:buClr>
                <a:srgbClr val="FCA820"/>
              </a:buClr>
              <a:buFont typeface="Wingdings" charset="2"/>
              <a:buChar char="§"/>
            </a:pPr>
            <a:r>
              <a:rPr lang="en-US" sz="1600" dirty="0">
                <a:solidFill>
                  <a:schemeClr val="tx1"/>
                </a:solidFill>
              </a:rPr>
              <a:t>150 mg QD </a:t>
            </a:r>
            <a:r>
              <a:rPr lang="en-US" sz="1600" dirty="0"/>
              <a:t>is the recommended dose of DCC-2618 for the Phase 1 expansion stage, which includes the following cohorts:</a:t>
            </a:r>
          </a:p>
          <a:p>
            <a:pPr marL="976313" lvl="2" indent="-285750">
              <a:spcBef>
                <a:spcPts val="40"/>
              </a:spcBef>
              <a:spcAft>
                <a:spcPts val="40"/>
              </a:spcAft>
              <a:buClr>
                <a:srgbClr val="002060"/>
              </a:buClr>
              <a:buFont typeface=".AppleSystemUIFont" charset="-120"/>
              <a:buChar char="-"/>
            </a:pPr>
            <a:r>
              <a:rPr lang="en-US" sz="1600" dirty="0">
                <a:latin typeface="+mj-lt"/>
              </a:rPr>
              <a:t>Patients with GIST who have progressed on or are intolerant of imatinib. </a:t>
            </a:r>
          </a:p>
          <a:p>
            <a:pPr marL="976313" lvl="2" indent="-285750">
              <a:spcBef>
                <a:spcPts val="40"/>
              </a:spcBef>
              <a:spcAft>
                <a:spcPts val="40"/>
              </a:spcAft>
              <a:buClr>
                <a:srgbClr val="002060"/>
              </a:buClr>
              <a:buFont typeface=".AppleSystemUIFont" charset="-120"/>
              <a:buChar char="-"/>
            </a:pPr>
            <a:r>
              <a:rPr lang="en-US" sz="1600" dirty="0">
                <a:latin typeface="+mj-lt"/>
              </a:rPr>
              <a:t>Patients with advanced systemic mastocytosis. </a:t>
            </a:r>
          </a:p>
          <a:p>
            <a:pPr marL="976313" lvl="2" indent="-285750">
              <a:spcBef>
                <a:spcPts val="40"/>
              </a:spcBef>
              <a:spcAft>
                <a:spcPts val="40"/>
              </a:spcAft>
              <a:buClr>
                <a:srgbClr val="002060"/>
              </a:buClr>
              <a:buFont typeface=".AppleSystemUIFont" charset="-120"/>
              <a:buChar char="-"/>
            </a:pPr>
            <a:r>
              <a:rPr lang="en-US" sz="1600" dirty="0">
                <a:latin typeface="+mj-lt"/>
              </a:rPr>
              <a:t>Patients with other KIT- and PDGFR</a:t>
            </a:r>
            <a:r>
              <a:rPr lang="en-US" sz="1600" dirty="0">
                <a:latin typeface="+mj-lt"/>
                <a:sym typeface="Symbol" charset="2"/>
              </a:rPr>
              <a:t></a:t>
            </a:r>
            <a:r>
              <a:rPr lang="en-US" sz="1600" dirty="0">
                <a:latin typeface="+mj-lt"/>
              </a:rPr>
              <a:t> driven diseases e.g., gliomas.</a:t>
            </a:r>
          </a:p>
        </p:txBody>
      </p:sp>
    </p:spTree>
    <p:extLst>
      <p:ext uri="{BB962C8B-B14F-4D97-AF65-F5344CB8AC3E}">
        <p14:creationId xmlns:p14="http://schemas.microsoft.com/office/powerpoint/2010/main" val="2083790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61589188"/>
              </p:ext>
            </p:extLst>
          </p:nvPr>
        </p:nvGraphicFramePr>
        <p:xfrm>
          <a:off x="304799" y="990600"/>
          <a:ext cx="8640110" cy="5300092"/>
        </p:xfrm>
        <a:graphic>
          <a:graphicData uri="http://schemas.openxmlformats.org/drawingml/2006/table">
            <a:tbl>
              <a:tblPr/>
              <a:tblGrid>
                <a:gridCol w="1939641">
                  <a:extLst>
                    <a:ext uri="{9D8B030D-6E8A-4147-A177-3AD203B41FA5}">
                      <a16:colId xmlns="" xmlns:a16="http://schemas.microsoft.com/office/drawing/2014/main" val="3727458330"/>
                    </a:ext>
                  </a:extLst>
                </a:gridCol>
                <a:gridCol w="507535">
                  <a:extLst>
                    <a:ext uri="{9D8B030D-6E8A-4147-A177-3AD203B41FA5}">
                      <a16:colId xmlns="" xmlns:a16="http://schemas.microsoft.com/office/drawing/2014/main" val="3688505356"/>
                    </a:ext>
                  </a:extLst>
                </a:gridCol>
                <a:gridCol w="580173">
                  <a:extLst>
                    <a:ext uri="{9D8B030D-6E8A-4147-A177-3AD203B41FA5}">
                      <a16:colId xmlns="" xmlns:a16="http://schemas.microsoft.com/office/drawing/2014/main" val="3102978545"/>
                    </a:ext>
                  </a:extLst>
                </a:gridCol>
                <a:gridCol w="227520">
                  <a:extLst>
                    <a:ext uri="{9D8B030D-6E8A-4147-A177-3AD203B41FA5}">
                      <a16:colId xmlns="" xmlns:a16="http://schemas.microsoft.com/office/drawing/2014/main" val="4067058877"/>
                    </a:ext>
                  </a:extLst>
                </a:gridCol>
                <a:gridCol w="693932">
                  <a:extLst>
                    <a:ext uri="{9D8B030D-6E8A-4147-A177-3AD203B41FA5}">
                      <a16:colId xmlns="" xmlns:a16="http://schemas.microsoft.com/office/drawing/2014/main" val="1872310596"/>
                    </a:ext>
                  </a:extLst>
                </a:gridCol>
                <a:gridCol w="546046">
                  <a:extLst>
                    <a:ext uri="{9D8B030D-6E8A-4147-A177-3AD203B41FA5}">
                      <a16:colId xmlns="" xmlns:a16="http://schemas.microsoft.com/office/drawing/2014/main" val="1232777233"/>
                    </a:ext>
                  </a:extLst>
                </a:gridCol>
                <a:gridCol w="546046">
                  <a:extLst>
                    <a:ext uri="{9D8B030D-6E8A-4147-A177-3AD203B41FA5}">
                      <a16:colId xmlns="" xmlns:a16="http://schemas.microsoft.com/office/drawing/2014/main" val="4243085679"/>
                    </a:ext>
                  </a:extLst>
                </a:gridCol>
                <a:gridCol w="546046">
                  <a:extLst>
                    <a:ext uri="{9D8B030D-6E8A-4147-A177-3AD203B41FA5}">
                      <a16:colId xmlns="" xmlns:a16="http://schemas.microsoft.com/office/drawing/2014/main" val="2113576855"/>
                    </a:ext>
                  </a:extLst>
                </a:gridCol>
                <a:gridCol w="605769">
                  <a:extLst>
                    <a:ext uri="{9D8B030D-6E8A-4147-A177-3AD203B41FA5}">
                      <a16:colId xmlns="" xmlns:a16="http://schemas.microsoft.com/office/drawing/2014/main" val="957183118"/>
                    </a:ext>
                  </a:extLst>
                </a:gridCol>
                <a:gridCol w="605769">
                  <a:extLst>
                    <a:ext uri="{9D8B030D-6E8A-4147-A177-3AD203B41FA5}">
                      <a16:colId xmlns="" xmlns:a16="http://schemas.microsoft.com/office/drawing/2014/main" val="938747744"/>
                    </a:ext>
                  </a:extLst>
                </a:gridCol>
                <a:gridCol w="605769">
                  <a:extLst>
                    <a:ext uri="{9D8B030D-6E8A-4147-A177-3AD203B41FA5}">
                      <a16:colId xmlns="" xmlns:a16="http://schemas.microsoft.com/office/drawing/2014/main" val="715966783"/>
                    </a:ext>
                  </a:extLst>
                </a:gridCol>
                <a:gridCol w="644316">
                  <a:extLst>
                    <a:ext uri="{9D8B030D-6E8A-4147-A177-3AD203B41FA5}">
                      <a16:colId xmlns="" xmlns:a16="http://schemas.microsoft.com/office/drawing/2014/main" val="1107707738"/>
                    </a:ext>
                  </a:extLst>
                </a:gridCol>
                <a:gridCol w="591548">
                  <a:extLst>
                    <a:ext uri="{9D8B030D-6E8A-4147-A177-3AD203B41FA5}">
                      <a16:colId xmlns="" xmlns:a16="http://schemas.microsoft.com/office/drawing/2014/main" val="3872839555"/>
                    </a:ext>
                  </a:extLst>
                </a:gridCol>
              </a:tblGrid>
              <a:tr h="491867">
                <a:tc>
                  <a:txBody>
                    <a:bodyPr/>
                    <a:lstStyle/>
                    <a:p>
                      <a:pPr algn="ctr" fontAlgn="ctr"/>
                      <a:r>
                        <a:rPr lang="en-US" sz="1200" b="1" i="0" u="none" strike="noStrike" dirty="0">
                          <a:solidFill>
                            <a:srgbClr val="FFFFFF"/>
                          </a:solidFill>
                          <a:effectLst/>
                          <a:latin typeface="+mn-lt"/>
                        </a:rPr>
                        <a:t>Event</a:t>
                      </a:r>
                      <a:r>
                        <a:rPr lang="en-US" sz="1200" b="1" i="0" u="none" strike="noStrike" baseline="0" dirty="0">
                          <a:solidFill>
                            <a:srgbClr val="FFFFFF"/>
                          </a:solidFill>
                          <a:effectLst/>
                          <a:latin typeface="+mn-lt"/>
                        </a:rPr>
                        <a:t> Term</a:t>
                      </a:r>
                      <a:endParaRPr lang="en-US" sz="1200" b="1" i="0" u="none" strike="noStrike" dirty="0">
                        <a:solidFill>
                          <a:srgbClr val="FFFFFF"/>
                        </a:solidFill>
                        <a:effectLst/>
                        <a:latin typeface="+mn-lt"/>
                      </a:endParaRPr>
                    </a:p>
                  </a:txBody>
                  <a:tcPr marL="8428" marR="8428" marT="8428" marB="40456" anchor="ctr">
                    <a:lnL>
                      <a:noFill/>
                    </a:lnL>
                    <a:lnR w="6350" cap="flat" cmpd="sng" algn="ctr">
                      <a:solidFill>
                        <a:srgbClr val="AEAAA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sz="1100" b="1" i="0" u="none" strike="noStrike" dirty="0">
                          <a:solidFill>
                            <a:srgbClr val="FFFFFF"/>
                          </a:solidFill>
                          <a:effectLst/>
                          <a:latin typeface="+mn-lt"/>
                        </a:rPr>
                        <a:t>Total</a:t>
                      </a:r>
                      <a:br>
                        <a:rPr lang="en-US" sz="1100" b="1" i="0" u="none" strike="noStrike" dirty="0">
                          <a:solidFill>
                            <a:srgbClr val="FFFFFF"/>
                          </a:solidFill>
                          <a:effectLst/>
                          <a:latin typeface="+mn-lt"/>
                        </a:rPr>
                      </a:br>
                      <a:r>
                        <a:rPr lang="en-US" sz="1100" b="1" i="0" u="none" strike="noStrike" dirty="0">
                          <a:solidFill>
                            <a:srgbClr val="FFFFFF"/>
                          </a:solidFill>
                          <a:effectLst/>
                          <a:latin typeface="+mn-lt"/>
                        </a:rPr>
                        <a:t>Events</a:t>
                      </a:r>
                    </a:p>
                  </a:txBody>
                  <a:tcPr marL="8428" marR="8428" marT="8428" marB="40456"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sz="1100" b="1" i="0" u="none" strike="noStrike" dirty="0">
                          <a:solidFill>
                            <a:srgbClr val="FFFFFF"/>
                          </a:solidFill>
                          <a:effectLst/>
                          <a:latin typeface="+mn-lt"/>
                        </a:rPr>
                        <a:t>Grade 1/2</a:t>
                      </a:r>
                    </a:p>
                  </a:txBody>
                  <a:tcPr marL="8428" marR="8428" marT="8428" marB="40456" anchor="ctr">
                    <a:lnL w="6350" cap="flat" cmpd="sng" algn="ctr">
                      <a:solidFill>
                        <a:srgbClr val="AEAAAA"/>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endParaRPr lang="en-US" sz="1100" b="1" i="0" u="none" strike="noStrike" dirty="0">
                        <a:solidFill>
                          <a:srgbClr val="FFFFFF"/>
                        </a:solidFill>
                        <a:effectLst/>
                        <a:latin typeface="+mn-lt"/>
                      </a:endParaRPr>
                    </a:p>
                  </a:txBody>
                  <a:tcPr marL="8428" marR="8428" marT="8428" marB="4045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1" i="0" u="none" strike="noStrike" dirty="0">
                          <a:solidFill>
                            <a:srgbClr val="FFFFFF"/>
                          </a:solidFill>
                          <a:effectLst/>
                          <a:latin typeface="+mn-lt"/>
                        </a:rPr>
                        <a:t>Grade </a:t>
                      </a:r>
                    </a:p>
                    <a:p>
                      <a:pPr algn="ctr" fontAlgn="ctr"/>
                      <a:r>
                        <a:rPr lang="en-US" sz="1100" b="1" i="0" u="none" strike="noStrike" dirty="0">
                          <a:solidFill>
                            <a:srgbClr val="FFFFFF"/>
                          </a:solidFill>
                          <a:effectLst/>
                          <a:latin typeface="+mn-lt"/>
                        </a:rPr>
                        <a:t>3</a:t>
                      </a:r>
                      <a:r>
                        <a:rPr lang="en-US" sz="1100" b="1" i="0" u="none" strike="noStrike" baseline="0" dirty="0">
                          <a:solidFill>
                            <a:srgbClr val="FFFFFF"/>
                          </a:solidFill>
                          <a:effectLst/>
                          <a:latin typeface="+mn-lt"/>
                        </a:rPr>
                        <a:t> &amp;</a:t>
                      </a:r>
                      <a:r>
                        <a:rPr lang="en-US" sz="1100" b="1" i="0" u="none" strike="noStrike" dirty="0">
                          <a:solidFill>
                            <a:srgbClr val="FFFFFF"/>
                          </a:solidFill>
                          <a:effectLst/>
                          <a:latin typeface="+mn-lt"/>
                        </a:rPr>
                        <a:t>4</a:t>
                      </a:r>
                    </a:p>
                  </a:txBody>
                  <a:tcPr marL="8428" marR="8428" marT="8428" marB="40456" anchor="ctr">
                    <a:lnL w="6350" cap="flat" cmpd="sng" algn="ctr">
                      <a:no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sz="1100" b="1" i="0" u="none" strike="noStrike" dirty="0">
                          <a:solidFill>
                            <a:srgbClr val="FFFFFF"/>
                          </a:solidFill>
                          <a:effectLst/>
                          <a:latin typeface="+mn-lt"/>
                        </a:rPr>
                        <a:t>20mg BID</a:t>
                      </a:r>
                      <a:br>
                        <a:rPr lang="en-US" sz="1100" b="1" i="0" u="none" strike="noStrike" dirty="0">
                          <a:solidFill>
                            <a:srgbClr val="FFFFFF"/>
                          </a:solidFill>
                          <a:effectLst/>
                          <a:latin typeface="+mn-lt"/>
                        </a:rPr>
                      </a:br>
                      <a:r>
                        <a:rPr lang="en-US" sz="1100" b="1" i="0" u="none" strike="noStrike" dirty="0">
                          <a:solidFill>
                            <a:srgbClr val="FFFFFF"/>
                          </a:solidFill>
                          <a:effectLst/>
                          <a:latin typeface="+mn-lt"/>
                        </a:rPr>
                        <a:t>(N=4)</a:t>
                      </a:r>
                    </a:p>
                  </a:txBody>
                  <a:tcPr marL="8428" marR="8428" marT="8428" marB="40456" anchor="ctr">
                    <a:lnL w="6350" cap="flat" cmpd="sng" algn="ctr">
                      <a:solidFill>
                        <a:srgbClr val="AEAAAA"/>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sz="1100" b="1" i="0" u="none" strike="noStrike" dirty="0">
                          <a:solidFill>
                            <a:srgbClr val="FFFFFF"/>
                          </a:solidFill>
                          <a:effectLst/>
                          <a:latin typeface="+mn-lt"/>
                        </a:rPr>
                        <a:t>30mg BID</a:t>
                      </a:r>
                      <a:br>
                        <a:rPr lang="en-US" sz="1100" b="1" i="0" u="none" strike="noStrike" dirty="0">
                          <a:solidFill>
                            <a:srgbClr val="FFFFFF"/>
                          </a:solidFill>
                          <a:effectLst/>
                          <a:latin typeface="+mn-lt"/>
                        </a:rPr>
                      </a:br>
                      <a:r>
                        <a:rPr lang="en-US" sz="1100" b="1" i="0" u="none" strike="noStrike" dirty="0">
                          <a:solidFill>
                            <a:srgbClr val="FFFFFF"/>
                          </a:solidFill>
                          <a:effectLst/>
                          <a:latin typeface="+mn-lt"/>
                        </a:rPr>
                        <a:t>(N=4)</a:t>
                      </a:r>
                    </a:p>
                  </a:txBody>
                  <a:tcPr marL="8428" marR="8428" marT="8428" marB="40456"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sz="1100" b="1" i="0" u="none" strike="noStrike" dirty="0">
                          <a:solidFill>
                            <a:srgbClr val="FFFFFF"/>
                          </a:solidFill>
                          <a:effectLst/>
                          <a:latin typeface="+mn-lt"/>
                        </a:rPr>
                        <a:t>50mg BID</a:t>
                      </a:r>
                      <a:br>
                        <a:rPr lang="en-US" sz="1100" b="1" i="0" u="none" strike="noStrike" dirty="0">
                          <a:solidFill>
                            <a:srgbClr val="FFFFFF"/>
                          </a:solidFill>
                          <a:effectLst/>
                          <a:latin typeface="+mn-lt"/>
                        </a:rPr>
                      </a:br>
                      <a:r>
                        <a:rPr lang="en-US" sz="1100" b="1" i="0" u="none" strike="noStrike" dirty="0">
                          <a:solidFill>
                            <a:srgbClr val="FFFFFF"/>
                          </a:solidFill>
                          <a:effectLst/>
                          <a:latin typeface="+mn-lt"/>
                        </a:rPr>
                        <a:t>(N=6)</a:t>
                      </a:r>
                    </a:p>
                  </a:txBody>
                  <a:tcPr marL="8428" marR="8428" marT="8428" marB="40456"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sz="1100" b="1" i="0" u="none" strike="noStrike" dirty="0">
                          <a:solidFill>
                            <a:srgbClr val="FFFFFF"/>
                          </a:solidFill>
                          <a:effectLst/>
                          <a:latin typeface="+mn-lt"/>
                        </a:rPr>
                        <a:t>100mg BID</a:t>
                      </a:r>
                      <a:br>
                        <a:rPr lang="en-US" sz="1100" b="1" i="0" u="none" strike="noStrike" dirty="0">
                          <a:solidFill>
                            <a:srgbClr val="FFFFFF"/>
                          </a:solidFill>
                          <a:effectLst/>
                          <a:latin typeface="+mn-lt"/>
                        </a:rPr>
                      </a:br>
                      <a:r>
                        <a:rPr lang="en-US" sz="1100" b="1" i="0" u="none" strike="noStrike" dirty="0">
                          <a:solidFill>
                            <a:srgbClr val="FFFFFF"/>
                          </a:solidFill>
                          <a:effectLst/>
                          <a:latin typeface="+mn-lt"/>
                        </a:rPr>
                        <a:t>(N=7)</a:t>
                      </a:r>
                    </a:p>
                  </a:txBody>
                  <a:tcPr marL="8428" marR="8428" marT="8428" marB="40456"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sz="1100" b="1" i="0" u="none" strike="noStrike" dirty="0">
                          <a:solidFill>
                            <a:srgbClr val="FFFFFF"/>
                          </a:solidFill>
                          <a:effectLst/>
                          <a:latin typeface="+mn-lt"/>
                        </a:rPr>
                        <a:t>150mg BID</a:t>
                      </a:r>
                      <a:br>
                        <a:rPr lang="en-US" sz="1100" b="1" i="0" u="none" strike="noStrike" dirty="0">
                          <a:solidFill>
                            <a:srgbClr val="FFFFFF"/>
                          </a:solidFill>
                          <a:effectLst/>
                          <a:latin typeface="+mn-lt"/>
                        </a:rPr>
                      </a:br>
                      <a:r>
                        <a:rPr lang="en-US" sz="1100" b="1" i="0" u="none" strike="noStrike" dirty="0">
                          <a:solidFill>
                            <a:srgbClr val="FFFFFF"/>
                          </a:solidFill>
                          <a:effectLst/>
                          <a:latin typeface="+mn-lt"/>
                        </a:rPr>
                        <a:t>(N=6)</a:t>
                      </a:r>
                    </a:p>
                  </a:txBody>
                  <a:tcPr marL="8428" marR="8428" marT="8428" marB="40456"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sz="1100" b="1" i="0" u="none" strike="noStrike" dirty="0">
                          <a:solidFill>
                            <a:srgbClr val="FFFFFF"/>
                          </a:solidFill>
                          <a:effectLst/>
                          <a:latin typeface="+mn-lt"/>
                        </a:rPr>
                        <a:t>200mg BID</a:t>
                      </a:r>
                      <a:br>
                        <a:rPr lang="en-US" sz="1100" b="1" i="0" u="none" strike="noStrike" dirty="0">
                          <a:solidFill>
                            <a:srgbClr val="FFFFFF"/>
                          </a:solidFill>
                          <a:effectLst/>
                          <a:latin typeface="+mn-lt"/>
                        </a:rPr>
                      </a:br>
                      <a:r>
                        <a:rPr lang="en-US" sz="1100" b="1" i="0" u="none" strike="noStrike" dirty="0">
                          <a:solidFill>
                            <a:srgbClr val="FFFFFF"/>
                          </a:solidFill>
                          <a:effectLst/>
                          <a:latin typeface="+mn-lt"/>
                        </a:rPr>
                        <a:t>(N=7)</a:t>
                      </a:r>
                    </a:p>
                  </a:txBody>
                  <a:tcPr marL="8428" marR="8428" marT="8428" marB="40456"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sz="1100" b="1" i="0" u="none" strike="noStrike" dirty="0">
                          <a:solidFill>
                            <a:srgbClr val="FFFFFF"/>
                          </a:solidFill>
                          <a:effectLst/>
                          <a:latin typeface="+mn-lt"/>
                        </a:rPr>
                        <a:t>100mg </a:t>
                      </a:r>
                    </a:p>
                    <a:p>
                      <a:pPr algn="ctr" fontAlgn="ctr"/>
                      <a:r>
                        <a:rPr lang="en-US" sz="1100" b="1" i="0" u="none" strike="noStrike" dirty="0">
                          <a:solidFill>
                            <a:srgbClr val="FFFFFF"/>
                          </a:solidFill>
                          <a:effectLst/>
                          <a:latin typeface="+mn-lt"/>
                        </a:rPr>
                        <a:t>QD</a:t>
                      </a:r>
                      <a:br>
                        <a:rPr lang="en-US" sz="1100" b="1" i="0" u="none" strike="noStrike" dirty="0">
                          <a:solidFill>
                            <a:srgbClr val="FFFFFF"/>
                          </a:solidFill>
                          <a:effectLst/>
                          <a:latin typeface="+mn-lt"/>
                        </a:rPr>
                      </a:br>
                      <a:r>
                        <a:rPr lang="en-US" sz="1100" b="1" i="0" u="none" strike="noStrike" dirty="0">
                          <a:solidFill>
                            <a:srgbClr val="FFFFFF"/>
                          </a:solidFill>
                          <a:effectLst/>
                          <a:latin typeface="+mn-lt"/>
                        </a:rPr>
                        <a:t>(N=6)</a:t>
                      </a:r>
                    </a:p>
                  </a:txBody>
                  <a:tcPr marL="8428" marR="8428" marT="8428" marB="40456"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sz="1100" b="1" i="0" u="none" strike="noStrike" dirty="0">
                          <a:solidFill>
                            <a:srgbClr val="FFFFFF"/>
                          </a:solidFill>
                          <a:effectLst/>
                          <a:latin typeface="+mn-lt"/>
                        </a:rPr>
                        <a:t>150mg QD</a:t>
                      </a:r>
                      <a:br>
                        <a:rPr lang="en-US" sz="1100" b="1" i="0" u="none" strike="noStrike" dirty="0">
                          <a:solidFill>
                            <a:srgbClr val="FFFFFF"/>
                          </a:solidFill>
                          <a:effectLst/>
                          <a:latin typeface="+mn-lt"/>
                        </a:rPr>
                      </a:br>
                      <a:r>
                        <a:rPr lang="en-US" sz="1100" b="1" i="0" u="none" strike="noStrike" dirty="0">
                          <a:solidFill>
                            <a:srgbClr val="FFFFFF"/>
                          </a:solidFill>
                          <a:effectLst/>
                          <a:latin typeface="+mn-lt"/>
                        </a:rPr>
                        <a:t>(N=8)</a:t>
                      </a:r>
                    </a:p>
                  </a:txBody>
                  <a:tcPr marL="8428" marR="8428" marT="8428" marB="40456"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1621989451"/>
                  </a:ext>
                </a:extLst>
              </a:tr>
              <a:tr h="186213">
                <a:tc>
                  <a:txBody>
                    <a:bodyPr/>
                    <a:lstStyle/>
                    <a:p>
                      <a:pPr algn="l" fontAlgn="b"/>
                      <a:r>
                        <a:rPr lang="en-US" sz="1050" b="0" i="0" u="none" strike="noStrike" dirty="0">
                          <a:solidFill>
                            <a:srgbClr val="000000"/>
                          </a:solidFill>
                          <a:effectLst/>
                          <a:latin typeface="+mn-lt"/>
                        </a:rPr>
                        <a:t>Fatigue</a:t>
                      </a:r>
                    </a:p>
                  </a:txBody>
                  <a:tcPr marL="8428" marR="8428" marT="8428" marB="40456" anchor="b">
                    <a:lnL>
                      <a:noFill/>
                    </a:lnL>
                    <a:lnR w="6350" cap="flat" cmpd="sng" algn="ctr">
                      <a:solidFill>
                        <a:srgbClr val="AEAAAA"/>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gn="ctr" fontAlgn="b"/>
                      <a:r>
                        <a:rPr lang="en-US" sz="1050" b="0" i="0" u="none" strike="noStrike">
                          <a:solidFill>
                            <a:srgbClr val="000000"/>
                          </a:solidFill>
                          <a:effectLst/>
                          <a:latin typeface="+mn-lt"/>
                        </a:rPr>
                        <a:t>22</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gn="ctr" fontAlgn="b"/>
                      <a:r>
                        <a:rPr lang="en-US" sz="1050" b="0" i="0" u="none" strike="noStrike">
                          <a:solidFill>
                            <a:srgbClr val="000000"/>
                          </a:solidFill>
                          <a:effectLst/>
                          <a:latin typeface="+mn-lt"/>
                        </a:rPr>
                        <a:t>21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extLst>
                  <a:ext uri="{0D108BD9-81ED-4DB2-BD59-A6C34878D82A}">
                    <a16:rowId xmlns="" xmlns:a16="http://schemas.microsoft.com/office/drawing/2014/main" val="1274507375"/>
                  </a:ext>
                </a:extLst>
              </a:tr>
              <a:tr h="186213">
                <a:tc>
                  <a:txBody>
                    <a:bodyPr/>
                    <a:lstStyle/>
                    <a:p>
                      <a:pPr algn="l" fontAlgn="b"/>
                      <a:r>
                        <a:rPr lang="en-US" sz="1050" b="0" i="0" u="none" strike="noStrike">
                          <a:solidFill>
                            <a:srgbClr val="000000"/>
                          </a:solidFill>
                          <a:effectLst/>
                          <a:latin typeface="+mn-lt"/>
                        </a:rPr>
                        <a:t>Alopecia</a:t>
                      </a: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13</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13</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3114258554"/>
                  </a:ext>
                </a:extLst>
              </a:tr>
              <a:tr h="186213">
                <a:tc>
                  <a:txBody>
                    <a:bodyPr/>
                    <a:lstStyle/>
                    <a:p>
                      <a:pPr algn="l" fontAlgn="b"/>
                      <a:r>
                        <a:rPr lang="en-US" sz="1050" b="1" i="0" u="none" strike="noStrike" dirty="0" err="1">
                          <a:solidFill>
                            <a:schemeClr val="tx1"/>
                          </a:solidFill>
                          <a:effectLst/>
                          <a:latin typeface="+mn-lt"/>
                        </a:rPr>
                        <a:t>Anaemia</a:t>
                      </a:r>
                      <a:endParaRPr lang="en-US" sz="1050" b="1" i="0" u="none" strike="noStrike" dirty="0">
                        <a:solidFill>
                          <a:schemeClr val="tx1"/>
                        </a:solidFill>
                        <a:effectLst/>
                        <a:latin typeface="+mn-lt"/>
                      </a:endParaRP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13</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6</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7</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2</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2</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2</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extLst>
                  <a:ext uri="{0D108BD9-81ED-4DB2-BD59-A6C34878D82A}">
                    <a16:rowId xmlns="" xmlns:a16="http://schemas.microsoft.com/office/drawing/2014/main" val="2229025764"/>
                  </a:ext>
                </a:extLst>
              </a:tr>
              <a:tr h="186213">
                <a:tc>
                  <a:txBody>
                    <a:bodyPr/>
                    <a:lstStyle/>
                    <a:p>
                      <a:pPr algn="l" fontAlgn="b"/>
                      <a:r>
                        <a:rPr lang="en-US" sz="1050" b="1" i="0" u="none" strike="noStrike" dirty="0">
                          <a:solidFill>
                            <a:schemeClr val="tx1"/>
                          </a:solidFill>
                          <a:effectLst/>
                          <a:latin typeface="+mn-lt"/>
                        </a:rPr>
                        <a:t>Lipase increased</a:t>
                      </a: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12</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6</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6</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2</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dirty="0">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dirty="0">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102567869"/>
                  </a:ext>
                </a:extLst>
              </a:tr>
              <a:tr h="186213">
                <a:tc>
                  <a:txBody>
                    <a:bodyPr/>
                    <a:lstStyle/>
                    <a:p>
                      <a:pPr algn="l" fontAlgn="b"/>
                      <a:r>
                        <a:rPr lang="en-US" sz="1050" b="0" i="0" u="none" strike="noStrike" dirty="0">
                          <a:solidFill>
                            <a:schemeClr val="tx1"/>
                          </a:solidFill>
                          <a:effectLst/>
                          <a:latin typeface="+mn-lt"/>
                        </a:rPr>
                        <a:t>Decreased appetite</a:t>
                      </a: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11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10</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extLst>
                  <a:ext uri="{0D108BD9-81ED-4DB2-BD59-A6C34878D82A}">
                    <a16:rowId xmlns="" xmlns:a16="http://schemas.microsoft.com/office/drawing/2014/main" val="258988333"/>
                  </a:ext>
                </a:extLst>
              </a:tr>
              <a:tr h="186213">
                <a:tc>
                  <a:txBody>
                    <a:bodyPr/>
                    <a:lstStyle/>
                    <a:p>
                      <a:pPr algn="l" fontAlgn="b"/>
                      <a:r>
                        <a:rPr lang="en-US" sz="1050" b="0" i="0" u="none" strike="noStrike" dirty="0">
                          <a:solidFill>
                            <a:schemeClr val="tx1"/>
                          </a:solidFill>
                          <a:effectLst/>
                          <a:latin typeface="+mn-lt"/>
                        </a:rPr>
                        <a:t>Abdominal pain</a:t>
                      </a: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9</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8</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2880416484"/>
                  </a:ext>
                </a:extLst>
              </a:tr>
              <a:tr h="186213">
                <a:tc>
                  <a:txBody>
                    <a:bodyPr/>
                    <a:lstStyle/>
                    <a:p>
                      <a:pPr algn="l" fontAlgn="b"/>
                      <a:r>
                        <a:rPr lang="en-US" sz="1050" b="0" i="0" u="none" strike="noStrike" dirty="0" err="1">
                          <a:solidFill>
                            <a:schemeClr val="tx1"/>
                          </a:solidFill>
                          <a:effectLst/>
                          <a:latin typeface="+mn-lt"/>
                        </a:rPr>
                        <a:t>Dyspnoea</a:t>
                      </a:r>
                      <a:endParaRPr lang="en-US" sz="1050" b="0" i="0" u="none" strike="noStrike" dirty="0">
                        <a:solidFill>
                          <a:schemeClr val="tx1"/>
                        </a:solidFill>
                        <a:effectLst/>
                        <a:latin typeface="+mn-lt"/>
                      </a:endParaRP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9</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9</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extLst>
                  <a:ext uri="{0D108BD9-81ED-4DB2-BD59-A6C34878D82A}">
                    <a16:rowId xmlns="" xmlns:a16="http://schemas.microsoft.com/office/drawing/2014/main" val="201219625"/>
                  </a:ext>
                </a:extLst>
              </a:tr>
              <a:tr h="186213">
                <a:tc>
                  <a:txBody>
                    <a:bodyPr/>
                    <a:lstStyle/>
                    <a:p>
                      <a:pPr algn="l" fontAlgn="b"/>
                      <a:r>
                        <a:rPr lang="en-US" sz="1050" b="0" i="0" u="none" strike="noStrike">
                          <a:solidFill>
                            <a:schemeClr val="tx1"/>
                          </a:solidFill>
                          <a:effectLst/>
                          <a:latin typeface="+mn-lt"/>
                        </a:rPr>
                        <a:t>Weight decreased</a:t>
                      </a: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9</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9</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799474478"/>
                  </a:ext>
                </a:extLst>
              </a:tr>
              <a:tr h="186213">
                <a:tc>
                  <a:txBody>
                    <a:bodyPr/>
                    <a:lstStyle/>
                    <a:p>
                      <a:pPr algn="l" fontAlgn="b"/>
                      <a:r>
                        <a:rPr lang="en-US" sz="1050" b="0" i="0" u="none" strike="noStrike">
                          <a:solidFill>
                            <a:schemeClr val="tx1"/>
                          </a:solidFill>
                          <a:effectLst/>
                          <a:latin typeface="+mn-lt"/>
                        </a:rPr>
                        <a:t>Amylase increased</a:t>
                      </a: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8</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7</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extLst>
                  <a:ext uri="{0D108BD9-81ED-4DB2-BD59-A6C34878D82A}">
                    <a16:rowId xmlns="" xmlns:a16="http://schemas.microsoft.com/office/drawing/2014/main" val="3875689808"/>
                  </a:ext>
                </a:extLst>
              </a:tr>
              <a:tr h="186213">
                <a:tc>
                  <a:txBody>
                    <a:bodyPr/>
                    <a:lstStyle/>
                    <a:p>
                      <a:pPr algn="l" fontAlgn="b"/>
                      <a:r>
                        <a:rPr lang="en-US" sz="1050" b="0" i="0" u="none" strike="noStrike" dirty="0">
                          <a:solidFill>
                            <a:schemeClr val="tx1"/>
                          </a:solidFill>
                          <a:effectLst/>
                          <a:latin typeface="+mn-lt"/>
                        </a:rPr>
                        <a:t>Nausea</a:t>
                      </a: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8</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8</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2986747623"/>
                  </a:ext>
                </a:extLst>
              </a:tr>
              <a:tr h="186213">
                <a:tc>
                  <a:txBody>
                    <a:bodyPr/>
                    <a:lstStyle/>
                    <a:p>
                      <a:pPr algn="l" fontAlgn="b"/>
                      <a:r>
                        <a:rPr lang="en-US" sz="1050" b="0" i="0" u="none" strike="noStrike" dirty="0">
                          <a:solidFill>
                            <a:schemeClr val="tx1"/>
                          </a:solidFill>
                          <a:effectLst/>
                          <a:latin typeface="+mn-lt"/>
                        </a:rPr>
                        <a:t>Arthralgia</a:t>
                      </a: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7</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7</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extLst>
                  <a:ext uri="{0D108BD9-81ED-4DB2-BD59-A6C34878D82A}">
                    <a16:rowId xmlns="" xmlns:a16="http://schemas.microsoft.com/office/drawing/2014/main" val="3809699465"/>
                  </a:ext>
                </a:extLst>
              </a:tr>
              <a:tr h="186213">
                <a:tc>
                  <a:txBody>
                    <a:bodyPr/>
                    <a:lstStyle/>
                    <a:p>
                      <a:pPr algn="l" fontAlgn="b"/>
                      <a:r>
                        <a:rPr lang="en-US" sz="1050" b="0" i="0" u="none" strike="noStrike">
                          <a:solidFill>
                            <a:schemeClr val="tx1"/>
                          </a:solidFill>
                          <a:effectLst/>
                          <a:latin typeface="+mn-lt"/>
                        </a:rPr>
                        <a:t>Constipation</a:t>
                      </a: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7</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7</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349853721"/>
                  </a:ext>
                </a:extLst>
              </a:tr>
              <a:tr h="186213">
                <a:tc>
                  <a:txBody>
                    <a:bodyPr/>
                    <a:lstStyle/>
                    <a:p>
                      <a:pPr algn="l" fontAlgn="b"/>
                      <a:r>
                        <a:rPr lang="en-US" sz="1050" b="0" i="0" u="none" strike="noStrike" dirty="0" err="1">
                          <a:solidFill>
                            <a:schemeClr val="tx1"/>
                          </a:solidFill>
                          <a:effectLst/>
                          <a:latin typeface="+mn-lt"/>
                        </a:rPr>
                        <a:t>Diarrhoea</a:t>
                      </a:r>
                      <a:endParaRPr lang="en-US" sz="1050" b="0" i="0" u="none" strike="noStrike" dirty="0">
                        <a:solidFill>
                          <a:schemeClr val="tx1"/>
                        </a:solidFill>
                        <a:effectLst/>
                        <a:latin typeface="+mn-lt"/>
                      </a:endParaRP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7</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7</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extLst>
                  <a:ext uri="{0D108BD9-81ED-4DB2-BD59-A6C34878D82A}">
                    <a16:rowId xmlns="" xmlns:a16="http://schemas.microsoft.com/office/drawing/2014/main" val="1089102322"/>
                  </a:ext>
                </a:extLst>
              </a:tr>
              <a:tr h="186213">
                <a:tc>
                  <a:txBody>
                    <a:bodyPr/>
                    <a:lstStyle/>
                    <a:p>
                      <a:pPr algn="l" fontAlgn="b"/>
                      <a:r>
                        <a:rPr lang="en-US" sz="1050" b="1" i="0" u="none" strike="noStrike" dirty="0">
                          <a:solidFill>
                            <a:schemeClr val="tx1"/>
                          </a:solidFill>
                          <a:effectLst/>
                          <a:latin typeface="+mn-lt"/>
                        </a:rPr>
                        <a:t>Hypertension</a:t>
                      </a: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7</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4</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3</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522337479"/>
                  </a:ext>
                </a:extLst>
              </a:tr>
              <a:tr h="186213">
                <a:tc>
                  <a:txBody>
                    <a:bodyPr/>
                    <a:lstStyle/>
                    <a:p>
                      <a:pPr algn="l" fontAlgn="b"/>
                      <a:r>
                        <a:rPr lang="en-US" sz="1050" b="1" i="0" u="none" strike="noStrike" dirty="0">
                          <a:solidFill>
                            <a:schemeClr val="tx1"/>
                          </a:solidFill>
                          <a:effectLst/>
                          <a:latin typeface="+mn-lt"/>
                        </a:rPr>
                        <a:t>Myalgia</a:t>
                      </a: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7</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7</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extLst>
                  <a:ext uri="{0D108BD9-81ED-4DB2-BD59-A6C34878D82A}">
                    <a16:rowId xmlns="" xmlns:a16="http://schemas.microsoft.com/office/drawing/2014/main" val="3829304842"/>
                  </a:ext>
                </a:extLst>
              </a:tr>
              <a:tr h="186213">
                <a:tc>
                  <a:txBody>
                    <a:bodyPr/>
                    <a:lstStyle/>
                    <a:p>
                      <a:pPr algn="l" fontAlgn="b"/>
                      <a:r>
                        <a:rPr lang="en-US" sz="1050" b="0" i="0" u="none" strike="noStrike" dirty="0">
                          <a:solidFill>
                            <a:schemeClr val="tx1"/>
                          </a:solidFill>
                          <a:effectLst/>
                          <a:latin typeface="+mn-lt"/>
                        </a:rPr>
                        <a:t>Vomiting</a:t>
                      </a: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7</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6</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2802320911"/>
                  </a:ext>
                </a:extLst>
              </a:tr>
              <a:tr h="186213">
                <a:tc>
                  <a:txBody>
                    <a:bodyPr/>
                    <a:lstStyle/>
                    <a:p>
                      <a:pPr algn="l" fontAlgn="b"/>
                      <a:r>
                        <a:rPr lang="en-US" sz="1050" b="0" i="0" u="none" strike="noStrike" dirty="0">
                          <a:solidFill>
                            <a:schemeClr val="tx1"/>
                          </a:solidFill>
                          <a:effectLst/>
                          <a:latin typeface="+mn-lt"/>
                        </a:rPr>
                        <a:t>Blood bilirubin increased</a:t>
                      </a: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6</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5</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extLst>
                  <a:ext uri="{0D108BD9-81ED-4DB2-BD59-A6C34878D82A}">
                    <a16:rowId xmlns="" xmlns:a16="http://schemas.microsoft.com/office/drawing/2014/main" val="4278053003"/>
                  </a:ext>
                </a:extLst>
              </a:tr>
              <a:tr h="186213">
                <a:tc>
                  <a:txBody>
                    <a:bodyPr/>
                    <a:lstStyle/>
                    <a:p>
                      <a:pPr algn="l" fontAlgn="b"/>
                      <a:r>
                        <a:rPr lang="en-US" sz="1050" b="0" i="0" u="none" strike="noStrike">
                          <a:solidFill>
                            <a:schemeClr val="tx1"/>
                          </a:solidFill>
                          <a:effectLst/>
                          <a:latin typeface="+mn-lt"/>
                        </a:rPr>
                        <a:t>Cough</a:t>
                      </a: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6</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6</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3787595942"/>
                  </a:ext>
                </a:extLst>
              </a:tr>
              <a:tr h="328852">
                <a:tc>
                  <a:txBody>
                    <a:bodyPr/>
                    <a:lstStyle/>
                    <a:p>
                      <a:pPr algn="l" fontAlgn="b"/>
                      <a:r>
                        <a:rPr lang="en-US" sz="1050" b="1" i="0" u="none" strike="noStrike" dirty="0">
                          <a:solidFill>
                            <a:schemeClr val="tx1"/>
                          </a:solidFill>
                          <a:effectLst/>
                          <a:latin typeface="+mn-lt"/>
                        </a:rPr>
                        <a:t>Blood </a:t>
                      </a:r>
                      <a:r>
                        <a:rPr lang="en-US" sz="1050" b="1" i="0" u="none" strike="noStrike" dirty="0" err="1">
                          <a:solidFill>
                            <a:schemeClr val="tx1"/>
                          </a:solidFill>
                          <a:effectLst/>
                          <a:latin typeface="+mn-lt"/>
                        </a:rPr>
                        <a:t>creatine</a:t>
                      </a:r>
                      <a:r>
                        <a:rPr lang="en-US" sz="1050" b="1" i="0" u="none" strike="noStrike" dirty="0">
                          <a:solidFill>
                            <a:schemeClr val="tx1"/>
                          </a:solidFill>
                          <a:effectLst/>
                          <a:latin typeface="+mn-lt"/>
                        </a:rPr>
                        <a:t> phosphokinase increased</a:t>
                      </a:r>
                    </a:p>
                  </a:txBody>
                  <a:tcPr marL="8428" marR="8428" marT="8428" marB="40456" anchor="ctr">
                    <a:lnL>
                      <a:noFill/>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5</a:t>
                      </a:r>
                    </a:p>
                  </a:txBody>
                  <a:tcPr marL="8428" marR="8428" marT="8428" marB="40456"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3</a:t>
                      </a:r>
                    </a:p>
                  </a:txBody>
                  <a:tcPr marL="8428" marR="8428" marT="8428" marB="40456"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2</a:t>
                      </a:r>
                    </a:p>
                  </a:txBody>
                  <a:tcPr marL="8428" marR="8428" marT="8428" marB="40456"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a:solidFill>
                            <a:srgbClr val="000000"/>
                          </a:solidFill>
                          <a:effectLst/>
                          <a:latin typeface="+mn-lt"/>
                        </a:rPr>
                        <a:t>1</a:t>
                      </a:r>
                    </a:p>
                  </a:txBody>
                  <a:tcPr marL="8428" marR="8428" marT="8428" marB="40456"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tc>
                  <a:txBody>
                    <a:bodyPr/>
                    <a:lstStyle/>
                    <a:p>
                      <a:pPr algn="ctr" fontAlgn="b"/>
                      <a:r>
                        <a:rPr lang="en-US" sz="1050" b="0" i="0" u="none" strike="noStrike" dirty="0">
                          <a:solidFill>
                            <a:srgbClr val="000000"/>
                          </a:solidFill>
                          <a:effectLst/>
                          <a:latin typeface="+mn-lt"/>
                        </a:rPr>
                        <a:t>1</a:t>
                      </a:r>
                    </a:p>
                  </a:txBody>
                  <a:tcPr marL="8428" marR="8428" marT="8428" marB="40456"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D9D9D9"/>
                    </a:solidFill>
                  </a:tcPr>
                </a:tc>
                <a:extLst>
                  <a:ext uri="{0D108BD9-81ED-4DB2-BD59-A6C34878D82A}">
                    <a16:rowId xmlns="" xmlns:a16="http://schemas.microsoft.com/office/drawing/2014/main" val="1318281537"/>
                  </a:ext>
                </a:extLst>
              </a:tr>
              <a:tr h="186213">
                <a:tc>
                  <a:txBody>
                    <a:bodyPr/>
                    <a:lstStyle/>
                    <a:p>
                      <a:pPr algn="l" fontAlgn="b"/>
                      <a:r>
                        <a:rPr lang="en-US" sz="1050" b="0" i="0" u="none" strike="noStrike">
                          <a:solidFill>
                            <a:srgbClr val="000000"/>
                          </a:solidFill>
                          <a:effectLst/>
                          <a:latin typeface="+mn-lt"/>
                        </a:rPr>
                        <a:t>Hypokalaemia</a:t>
                      </a:r>
                    </a:p>
                  </a:txBody>
                  <a:tcPr marL="8428" marR="8428" marT="8428" marB="40456" anchor="b">
                    <a:lnL>
                      <a:noFill/>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5</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4</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r>
                        <a:rPr lang="en-US" sz="1050" b="0" i="0" u="none" strike="noStrike">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601297513"/>
                  </a:ext>
                </a:extLst>
              </a:tr>
              <a:tr h="186213">
                <a:tc>
                  <a:txBody>
                    <a:bodyPr/>
                    <a:lstStyle/>
                    <a:p>
                      <a:pPr algn="l" fontAlgn="b"/>
                      <a:r>
                        <a:rPr lang="en-US" sz="1050" b="0" i="0" u="none" strike="noStrike" dirty="0">
                          <a:solidFill>
                            <a:srgbClr val="000000"/>
                          </a:solidFill>
                          <a:effectLst/>
                          <a:latin typeface="+mn-lt"/>
                        </a:rPr>
                        <a:t>Urinary tract infection</a:t>
                      </a:r>
                    </a:p>
                  </a:txBody>
                  <a:tcPr marL="8428" marR="8428" marT="8428" marB="40456" anchor="b">
                    <a:lnL>
                      <a:noFill/>
                    </a:lnL>
                    <a:lnR w="6350" cap="flat" cmpd="sng" algn="ctr">
                      <a:solidFill>
                        <a:srgbClr val="AEAAAA"/>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mn-lt"/>
                        </a:rPr>
                        <a:t>5</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mn-lt"/>
                        </a:rPr>
                        <a:t>4</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lgn="ctr" fontAlgn="b"/>
                      <a:r>
                        <a:rPr lang="en-US" sz="1050" b="0" i="0" u="none" strike="noStrike" dirty="0">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endParaRPr lang="en-US" sz="1050" b="0" i="0" u="none" strike="noStrike">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mn-lt"/>
                        </a:rPr>
                        <a:t>1</a:t>
                      </a: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endParaRPr lang="en-US" sz="1050" b="0" i="0" u="none" strike="noStrike" dirty="0">
                        <a:solidFill>
                          <a:srgbClr val="000000"/>
                        </a:solidFill>
                        <a:effectLst/>
                        <a:latin typeface="+mn-lt"/>
                      </a:endParaRPr>
                    </a:p>
                  </a:txBody>
                  <a:tcPr marL="8428" marR="8428" marT="8428" marB="40456"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 xmlns:a16="http://schemas.microsoft.com/office/drawing/2014/main" val="1217573062"/>
                  </a:ext>
                </a:extLst>
              </a:tr>
              <a:tr h="179421">
                <a:tc>
                  <a:txBody>
                    <a:bodyPr/>
                    <a:lstStyle/>
                    <a:p>
                      <a:pPr algn="l" fontAlgn="b"/>
                      <a:endParaRPr lang="en-US" sz="1000" b="0" i="0" u="none" strike="noStrike" dirty="0">
                        <a:solidFill>
                          <a:srgbClr val="000000"/>
                        </a:solidFill>
                        <a:effectLst/>
                        <a:latin typeface="+mn-lt"/>
                      </a:endParaRPr>
                    </a:p>
                  </a:txBody>
                  <a:tcPr marL="8428" marR="8428" marT="8428" marB="40456"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mn-lt"/>
                      </a:endParaRPr>
                    </a:p>
                  </a:txBody>
                  <a:tcPr marL="8428" marR="8428" marT="8428" marB="40456"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000" b="0" i="0" u="none" strike="noStrike" dirty="0">
                        <a:solidFill>
                          <a:srgbClr val="000000"/>
                        </a:solidFill>
                        <a:effectLst/>
                        <a:latin typeface="+mn-lt"/>
                      </a:endParaRPr>
                    </a:p>
                  </a:txBody>
                  <a:tcPr marL="8428" marR="8428" marT="8428" marB="40456"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mn-lt"/>
                      </a:endParaRPr>
                    </a:p>
                  </a:txBody>
                  <a:tcPr marL="8428" marR="8428" marT="8428" marB="40456" anchor="b">
                    <a:lnL>
                      <a:noFill/>
                    </a:lnL>
                    <a:lnR>
                      <a:noFill/>
                    </a:lnR>
                    <a:lnT w="12700" cap="flat" cmpd="sng" algn="ctr">
                      <a:noFill/>
                      <a:prstDash val="solid"/>
                      <a:round/>
                      <a:headEnd type="none" w="med" len="med"/>
                      <a:tailEnd type="none" w="med" len="med"/>
                    </a:lnT>
                    <a:lnB>
                      <a:noFill/>
                    </a:lnB>
                  </a:tcPr>
                </a:tc>
                <a:tc>
                  <a:txBody>
                    <a:bodyPr/>
                    <a:lstStyle/>
                    <a:p>
                      <a:pPr algn="ctr" fontAlgn="b"/>
                      <a:endParaRPr lang="en-US" sz="1000" b="0" i="0" u="none" strike="noStrike" dirty="0">
                        <a:solidFill>
                          <a:srgbClr val="000000"/>
                        </a:solidFill>
                        <a:effectLst/>
                        <a:latin typeface="+mn-lt"/>
                      </a:endParaRPr>
                    </a:p>
                  </a:txBody>
                  <a:tcPr marL="8428" marR="8428" marT="8428" marB="40456"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endParaRPr lang="en-US" sz="1000" b="0" i="0" u="none" strike="noStrike" dirty="0">
                        <a:solidFill>
                          <a:srgbClr val="C00000"/>
                        </a:solidFill>
                        <a:effectLst/>
                        <a:latin typeface="+mn-lt"/>
                      </a:endParaRPr>
                    </a:p>
                  </a:txBody>
                  <a:tcPr marL="8428" marR="8428" marT="8428" marB="40456"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endParaRPr lang="en-US" sz="1000" b="0" i="0" u="none" strike="noStrike">
                        <a:solidFill>
                          <a:srgbClr val="C00000"/>
                        </a:solidFill>
                        <a:effectLst/>
                        <a:latin typeface="+mn-lt"/>
                      </a:endParaRPr>
                    </a:p>
                  </a:txBody>
                  <a:tcPr marL="8428" marR="8428" marT="8428" marB="40456"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endParaRPr lang="en-US" sz="1000" b="0" i="0" u="none" strike="noStrike">
                        <a:solidFill>
                          <a:srgbClr val="C00000"/>
                        </a:solidFill>
                        <a:effectLst/>
                        <a:latin typeface="+mn-lt"/>
                      </a:endParaRPr>
                    </a:p>
                  </a:txBody>
                  <a:tcPr marL="8428" marR="8428" marT="8428" marB="40456"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endParaRPr lang="en-US" sz="1000" b="0" i="0" u="none" strike="noStrike">
                        <a:solidFill>
                          <a:srgbClr val="C00000"/>
                        </a:solidFill>
                        <a:effectLst/>
                        <a:latin typeface="+mn-lt"/>
                      </a:endParaRPr>
                    </a:p>
                  </a:txBody>
                  <a:tcPr marL="8428" marR="8428" marT="8428" marB="40456"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endParaRPr lang="en-US" sz="1000" b="0" i="0" u="none" strike="noStrike">
                        <a:solidFill>
                          <a:srgbClr val="C00000"/>
                        </a:solidFill>
                        <a:effectLst/>
                        <a:latin typeface="+mn-lt"/>
                      </a:endParaRPr>
                    </a:p>
                  </a:txBody>
                  <a:tcPr marL="8428" marR="8428" marT="8428" marB="40456" anchor="b">
                    <a:lnL>
                      <a:noFill/>
                    </a:lnL>
                    <a:lnR>
                      <a:noFill/>
                    </a:lnR>
                    <a:lnT w="12700" cap="flat" cmpd="sng" algn="ctr">
                      <a:solidFill>
                        <a:schemeClr val="tx1"/>
                      </a:solidFill>
                      <a:prstDash val="solid"/>
                      <a:round/>
                      <a:headEnd type="none" w="med" len="med"/>
                      <a:tailEnd type="none" w="med" len="med"/>
                    </a:lnT>
                    <a:lnB>
                      <a:noFill/>
                    </a:lnB>
                  </a:tcPr>
                </a:tc>
                <a:tc gridSpan="3">
                  <a:txBody>
                    <a:bodyPr/>
                    <a:lstStyle/>
                    <a:p>
                      <a:pPr algn="r" fontAlgn="b"/>
                      <a:r>
                        <a:rPr lang="en-US" sz="1000" b="0" i="0" u="none" strike="noStrike" dirty="0">
                          <a:solidFill>
                            <a:srgbClr val="C00000"/>
                          </a:solidFill>
                          <a:effectLst/>
                          <a:latin typeface="+mn-lt"/>
                        </a:rPr>
                        <a:t>* Data Cut  08/May/2017</a:t>
                      </a:r>
                    </a:p>
                  </a:txBody>
                  <a:tcPr marL="8428" marR="8428" marT="8428" marB="40456"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267255892"/>
                  </a:ext>
                </a:extLst>
              </a:tr>
            </a:tbl>
          </a:graphicData>
        </a:graphic>
      </p:graphicFrame>
      <p:sp>
        <p:nvSpPr>
          <p:cNvPr id="3" name="Title 2"/>
          <p:cNvSpPr>
            <a:spLocks noGrp="1"/>
          </p:cNvSpPr>
          <p:nvPr>
            <p:ph type="title"/>
          </p:nvPr>
        </p:nvSpPr>
        <p:spPr>
          <a:xfrm>
            <a:off x="228600" y="20198"/>
            <a:ext cx="8674100" cy="838200"/>
          </a:xfrm>
        </p:spPr>
        <p:txBody>
          <a:bodyPr/>
          <a:lstStyle/>
          <a:p>
            <a:r>
              <a:rPr lang="en-US" dirty="0" smtClean="0">
                <a:solidFill>
                  <a:schemeClr val="tx1"/>
                </a:solidFill>
              </a:rPr>
              <a:t>Summary of TEAEs </a:t>
            </a:r>
            <a:r>
              <a:rPr lang="en-US" dirty="0">
                <a:solidFill>
                  <a:schemeClr val="tx1"/>
                </a:solidFill>
              </a:rPr>
              <a:t>by </a:t>
            </a:r>
            <a:r>
              <a:rPr lang="en-US" dirty="0" smtClean="0">
                <a:solidFill>
                  <a:schemeClr val="tx1"/>
                </a:solidFill>
              </a:rPr>
              <a:t>Grade </a:t>
            </a:r>
            <a:r>
              <a:rPr lang="en-US" dirty="0">
                <a:solidFill>
                  <a:schemeClr val="tx1"/>
                </a:solidFill>
              </a:rPr>
              <a:t>[</a:t>
            </a:r>
            <a:r>
              <a:rPr lang="en-US" dirty="0" smtClean="0">
                <a:solidFill>
                  <a:schemeClr val="tx1"/>
                </a:solidFill>
              </a:rPr>
              <a:t>≥</a:t>
            </a:r>
            <a:r>
              <a:rPr lang="en-US" dirty="0">
                <a:solidFill>
                  <a:schemeClr val="tx1"/>
                </a:solidFill>
              </a:rPr>
              <a:t>5 (≥10</a:t>
            </a:r>
            <a:r>
              <a:rPr lang="en-US" dirty="0" smtClean="0">
                <a:solidFill>
                  <a:schemeClr val="tx1"/>
                </a:solidFill>
              </a:rPr>
              <a:t>%)]*</a:t>
            </a:r>
            <a:r>
              <a:rPr lang="en-US" dirty="0">
                <a:solidFill>
                  <a:schemeClr val="tx1"/>
                </a:solidFill>
              </a:rPr>
              <a:t/>
            </a:r>
            <a:br>
              <a:rPr lang="en-US" dirty="0">
                <a:solidFill>
                  <a:schemeClr val="tx1"/>
                </a:solidFill>
              </a:rPr>
            </a:br>
            <a:r>
              <a:rPr lang="en-US" dirty="0" smtClean="0">
                <a:solidFill>
                  <a:schemeClr val="tx1"/>
                </a:solidFill>
              </a:rPr>
              <a:t>Grade </a:t>
            </a:r>
            <a:r>
              <a:rPr lang="mr-IN" dirty="0" smtClean="0">
                <a:solidFill>
                  <a:schemeClr val="tx1"/>
                </a:solidFill>
              </a:rPr>
              <a:t>3/4</a:t>
            </a:r>
            <a:r>
              <a:rPr lang="en-US" dirty="0" smtClean="0">
                <a:solidFill>
                  <a:schemeClr val="tx1"/>
                </a:solidFill>
              </a:rPr>
              <a:t> by Cohort - All </a:t>
            </a:r>
            <a:r>
              <a:rPr lang="en-US" dirty="0">
                <a:solidFill>
                  <a:schemeClr val="tx1"/>
                </a:solidFill>
              </a:rPr>
              <a:t>Grades Regardless of Causality </a:t>
            </a:r>
          </a:p>
        </p:txBody>
      </p:sp>
      <p:sp>
        <p:nvSpPr>
          <p:cNvPr id="2" name="Rectangle 1"/>
          <p:cNvSpPr/>
          <p:nvPr/>
        </p:nvSpPr>
        <p:spPr>
          <a:xfrm>
            <a:off x="228600" y="6096000"/>
            <a:ext cx="8763000" cy="646331"/>
          </a:xfrm>
          <a:prstGeom prst="rect">
            <a:avLst/>
          </a:prstGeom>
        </p:spPr>
        <p:txBody>
          <a:bodyPr wrap="square">
            <a:spAutoFit/>
          </a:bodyPr>
          <a:lstStyle/>
          <a:p>
            <a:pPr marL="285750" indent="-285750">
              <a:buClr>
                <a:srgbClr val="FFC000"/>
              </a:buClr>
              <a:buFont typeface="Wingdings" charset="2"/>
              <a:buChar char="§"/>
            </a:pPr>
            <a:r>
              <a:rPr lang="en-US" sz="1200" dirty="0" smtClean="0">
                <a:solidFill>
                  <a:srgbClr val="000000"/>
                </a:solidFill>
              </a:rPr>
              <a:t>All </a:t>
            </a:r>
            <a:r>
              <a:rPr lang="en-US" sz="1200" dirty="0">
                <a:solidFill>
                  <a:srgbClr val="000000"/>
                </a:solidFill>
              </a:rPr>
              <a:t>lipase and </a:t>
            </a:r>
            <a:r>
              <a:rPr lang="en-US" sz="1200" dirty="0" err="1">
                <a:solidFill>
                  <a:srgbClr val="000000"/>
                </a:solidFill>
              </a:rPr>
              <a:t>creatine</a:t>
            </a:r>
            <a:r>
              <a:rPr lang="en-US" sz="1200" dirty="0">
                <a:solidFill>
                  <a:srgbClr val="000000"/>
                </a:solidFill>
              </a:rPr>
              <a:t> phosphokinase elevations were not clinically significant. </a:t>
            </a:r>
          </a:p>
          <a:p>
            <a:pPr marL="285750" indent="-285750">
              <a:buClr>
                <a:srgbClr val="FFC000"/>
              </a:buClr>
              <a:buFont typeface="Wingdings" charset="2"/>
              <a:buChar char="§"/>
            </a:pPr>
            <a:r>
              <a:rPr lang="en-US" sz="1200" dirty="0">
                <a:solidFill>
                  <a:srgbClr val="000000"/>
                </a:solidFill>
              </a:rPr>
              <a:t>Two G3 lipase elevations and a G4 </a:t>
            </a:r>
            <a:r>
              <a:rPr lang="en-US" sz="1200" dirty="0" err="1">
                <a:solidFill>
                  <a:srgbClr val="000000"/>
                </a:solidFill>
              </a:rPr>
              <a:t>creatine</a:t>
            </a:r>
            <a:r>
              <a:rPr lang="en-US" sz="1200" dirty="0">
                <a:solidFill>
                  <a:srgbClr val="000000"/>
                </a:solidFill>
              </a:rPr>
              <a:t> phosphokinase elevation were DLTs and occurred at 100 mg &amp; 200 mg BID and 150 mg QD, respectively.</a:t>
            </a:r>
          </a:p>
        </p:txBody>
      </p:sp>
    </p:spTree>
    <p:extLst>
      <p:ext uri="{BB962C8B-B14F-4D97-AF65-F5344CB8AC3E}">
        <p14:creationId xmlns:p14="http://schemas.microsoft.com/office/powerpoint/2010/main" val="321032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kern="0" dirty="0">
                <a:solidFill>
                  <a:schemeClr val="tx1"/>
                </a:solidFill>
                <a:ea typeface="ＭＳ Ｐゴシック" pitchFamily="-111" charset="-128"/>
                <a:cs typeface="ＭＳ Ｐゴシック" charset="0"/>
              </a:rPr>
              <a:t>Cycle 1 Plasma Pharmacokinetics Total Exposure Across QD and BID Dosing Cohorts (N=48)</a:t>
            </a:r>
          </a:p>
        </p:txBody>
      </p:sp>
      <p:pic>
        <p:nvPicPr>
          <p:cNvPr id="11" name="Picture 10"/>
          <p:cNvPicPr>
            <a:picLocks noChangeAspect="1"/>
          </p:cNvPicPr>
          <p:nvPr/>
        </p:nvPicPr>
        <p:blipFill>
          <a:blip r:embed="rId2"/>
          <a:stretch>
            <a:fillRect/>
          </a:stretch>
        </p:blipFill>
        <p:spPr>
          <a:xfrm>
            <a:off x="0" y="1615141"/>
            <a:ext cx="4331289" cy="2423459"/>
          </a:xfrm>
          <a:prstGeom prst="rect">
            <a:avLst/>
          </a:prstGeom>
        </p:spPr>
      </p:pic>
      <p:pic>
        <p:nvPicPr>
          <p:cNvPr id="12" name="Picture 11"/>
          <p:cNvPicPr>
            <a:picLocks noChangeAspect="1"/>
          </p:cNvPicPr>
          <p:nvPr/>
        </p:nvPicPr>
        <p:blipFill>
          <a:blip r:embed="rId3"/>
          <a:stretch>
            <a:fillRect/>
          </a:stretch>
        </p:blipFill>
        <p:spPr>
          <a:xfrm>
            <a:off x="4263193" y="1615141"/>
            <a:ext cx="4890584" cy="2423459"/>
          </a:xfrm>
          <a:prstGeom prst="rect">
            <a:avLst/>
          </a:prstGeom>
        </p:spPr>
      </p:pic>
      <p:sp>
        <p:nvSpPr>
          <p:cNvPr id="13" name="Rectangle 12"/>
          <p:cNvSpPr/>
          <p:nvPr/>
        </p:nvSpPr>
        <p:spPr>
          <a:xfrm>
            <a:off x="304704" y="4217075"/>
            <a:ext cx="8547292" cy="2031325"/>
          </a:xfrm>
          <a:prstGeom prst="rect">
            <a:avLst/>
          </a:prstGeom>
        </p:spPr>
        <p:txBody>
          <a:bodyPr wrap="square">
            <a:spAutoFit/>
          </a:bodyPr>
          <a:lstStyle/>
          <a:p>
            <a:pPr marL="285750" lvl="0" indent="-285750" eaLnBrk="0" hangingPunct="0">
              <a:buClr>
                <a:srgbClr val="FCA820"/>
              </a:buClr>
              <a:buFont typeface="Wingdings" panose="05000000000000000000" pitchFamily="2" charset="2"/>
              <a:buChar char="§"/>
            </a:pPr>
            <a:r>
              <a:rPr lang="en-US" sz="1400" dirty="0">
                <a:solidFill>
                  <a:srgbClr val="000000"/>
                </a:solidFill>
                <a:latin typeface="Arial" panose="020B0604020202020204" pitchFamily="34" charset="0"/>
                <a:ea typeface="MS PGothic" panose="020B0600070205080204" pitchFamily="34" charset="-128"/>
              </a:rPr>
              <a:t>DP-5439, an active metabolite of DCC-2618, exhibits comparable activity across all KIT mutations and substantially contributes to total drug exposure.</a:t>
            </a:r>
          </a:p>
          <a:p>
            <a:pPr marL="285750" lvl="0" indent="-285750" eaLnBrk="0" hangingPunct="0">
              <a:buClr>
                <a:srgbClr val="FCA820"/>
              </a:buClr>
              <a:buFont typeface="Wingdings" panose="05000000000000000000" pitchFamily="2" charset="2"/>
              <a:buChar char="§"/>
            </a:pPr>
            <a:r>
              <a:rPr lang="en-US" sz="1400" dirty="0">
                <a:solidFill>
                  <a:srgbClr val="000000"/>
                </a:solidFill>
                <a:latin typeface="Arial" panose="020B0604020202020204" pitchFamily="34" charset="0"/>
                <a:ea typeface="MS PGothic" panose="020B0600070205080204" pitchFamily="34" charset="-128"/>
              </a:rPr>
              <a:t>QD dose cohorts show a dose proportional increase in total exposure from 100 to 150 mg. </a:t>
            </a:r>
          </a:p>
          <a:p>
            <a:pPr marL="285750" lvl="0" indent="-285750" eaLnBrk="0" hangingPunct="0">
              <a:buClr>
                <a:srgbClr val="FCA820"/>
              </a:buClr>
              <a:buFont typeface="Wingdings" panose="05000000000000000000" pitchFamily="2" charset="2"/>
              <a:buChar char="§"/>
            </a:pPr>
            <a:r>
              <a:rPr lang="en-US" sz="1400" dirty="0">
                <a:solidFill>
                  <a:srgbClr val="000000"/>
                </a:solidFill>
                <a:latin typeface="Arial" panose="020B0604020202020204" pitchFamily="34" charset="0"/>
                <a:ea typeface="MS PGothic" panose="020B0600070205080204" pitchFamily="34" charset="-128"/>
              </a:rPr>
              <a:t>BID dose cohort exposures are dose proportional from 30 to 100 mg BID and then plateau from 100 to 200 mg BID.</a:t>
            </a:r>
          </a:p>
          <a:p>
            <a:pPr marL="285750" lvl="0" indent="-285750" eaLnBrk="0" hangingPunct="0">
              <a:buClr>
                <a:srgbClr val="FCA820"/>
              </a:buClr>
              <a:buFont typeface="Wingdings" panose="05000000000000000000" pitchFamily="2" charset="2"/>
              <a:buChar char="§"/>
            </a:pPr>
            <a:r>
              <a:rPr lang="en-US" sz="1400" dirty="0">
                <a:solidFill>
                  <a:srgbClr val="000000"/>
                </a:solidFill>
                <a:latin typeface="Arial" panose="020B0604020202020204" pitchFamily="34" charset="0"/>
                <a:ea typeface="MS PGothic" panose="020B0600070205080204" pitchFamily="34" charset="-128"/>
              </a:rPr>
              <a:t>At doses as low as 50 mg BID, reductions in </a:t>
            </a:r>
            <a:r>
              <a:rPr lang="en-US" sz="1400" dirty="0" err="1">
                <a:solidFill>
                  <a:srgbClr val="000000"/>
                </a:solidFill>
                <a:latin typeface="Arial" panose="020B0604020202020204" pitchFamily="34" charset="0"/>
                <a:ea typeface="MS PGothic" panose="020B0600070205080204" pitchFamily="34" charset="-128"/>
              </a:rPr>
              <a:t>cfDNA</a:t>
            </a:r>
            <a:r>
              <a:rPr lang="en-US" sz="1400" dirty="0">
                <a:solidFill>
                  <a:srgbClr val="000000"/>
                </a:solidFill>
                <a:latin typeface="Arial" panose="020B0604020202020204" pitchFamily="34" charset="0"/>
                <a:ea typeface="MS PGothic" panose="020B0600070205080204" pitchFamily="34" charset="-128"/>
              </a:rPr>
              <a:t> were observed across KIT mutations (Fig 6) that include those mutations with the highest in vitro IC</a:t>
            </a:r>
            <a:r>
              <a:rPr lang="en-US" sz="1400" baseline="-25000" dirty="0">
                <a:solidFill>
                  <a:srgbClr val="000000"/>
                </a:solidFill>
                <a:latin typeface="Arial" panose="020B0604020202020204" pitchFamily="34" charset="0"/>
                <a:ea typeface="MS PGothic" panose="020B0600070205080204" pitchFamily="34" charset="-128"/>
              </a:rPr>
              <a:t>90</a:t>
            </a:r>
            <a:r>
              <a:rPr lang="en-US" sz="1400" dirty="0">
                <a:solidFill>
                  <a:srgbClr val="000000"/>
                </a:solidFill>
                <a:latin typeface="Arial" panose="020B0604020202020204" pitchFamily="34" charset="0"/>
                <a:ea typeface="MS PGothic" panose="020B0600070205080204" pitchFamily="34" charset="-128"/>
              </a:rPr>
              <a:t> values to DCC-2618 (data not shown)</a:t>
            </a:r>
          </a:p>
          <a:p>
            <a:pPr marL="285750" lvl="0" indent="-285750" eaLnBrk="0" hangingPunct="0">
              <a:buClr>
                <a:srgbClr val="FCA820"/>
              </a:buClr>
              <a:buFont typeface="Wingdings" panose="05000000000000000000" pitchFamily="2" charset="2"/>
              <a:buChar char="§"/>
            </a:pPr>
            <a:r>
              <a:rPr lang="en-US" sz="1400" dirty="0">
                <a:solidFill>
                  <a:srgbClr val="000000"/>
                </a:solidFill>
                <a:latin typeface="Arial" panose="020B0604020202020204" pitchFamily="34" charset="0"/>
                <a:ea typeface="MS PGothic" panose="020B0600070205080204" pitchFamily="34" charset="-128"/>
              </a:rPr>
              <a:t>Comparison of Day -7 (Fed) to Cycle 1 Day 1 (Fasted) support administration of DCC-2618 with or without food (data not shown</a:t>
            </a:r>
            <a:r>
              <a:rPr lang="en-US" sz="1400" dirty="0" smtClean="0">
                <a:solidFill>
                  <a:srgbClr val="000000"/>
                </a:solidFill>
                <a:latin typeface="Arial" panose="020B0604020202020204" pitchFamily="34" charset="0"/>
                <a:ea typeface="MS PGothic" panose="020B0600070205080204" pitchFamily="34" charset="-128"/>
              </a:rPr>
              <a:t>).</a:t>
            </a:r>
            <a:endParaRPr lang="en-US" sz="1400" dirty="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74047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latin typeface="Arial" panose="020B0604020202020204" pitchFamily="34" charset="0"/>
                <a:cs typeface="Arial" panose="020B0604020202020204" pitchFamily="34" charset="0"/>
              </a:rPr>
              <a:t>Waterfall </a:t>
            </a:r>
            <a:r>
              <a:rPr lang="en-US" dirty="0">
                <a:solidFill>
                  <a:schemeClr val="tx1"/>
                </a:solidFill>
                <a:latin typeface="Arial" panose="020B0604020202020204" pitchFamily="34" charset="0"/>
                <a:cs typeface="Arial" panose="020B0604020202020204" pitchFamily="34" charset="0"/>
              </a:rPr>
              <a:t>P</a:t>
            </a:r>
            <a:r>
              <a:rPr lang="en-US" dirty="0" smtClean="0">
                <a:solidFill>
                  <a:schemeClr val="tx1"/>
                </a:solidFill>
                <a:latin typeface="Arial" panose="020B0604020202020204" pitchFamily="34" charset="0"/>
                <a:cs typeface="Arial" panose="020B0604020202020204" pitchFamily="34" charset="0"/>
              </a:rPr>
              <a:t>lot (</a:t>
            </a:r>
            <a:r>
              <a:rPr lang="en-US" dirty="0">
                <a:solidFill>
                  <a:schemeClr val="tx1"/>
                </a:solidFill>
                <a:latin typeface="Arial" panose="020B0604020202020204" pitchFamily="34" charset="0"/>
                <a:cs typeface="Arial" panose="020B0604020202020204" pitchFamily="34" charset="0"/>
              </a:rPr>
              <a:t>B</a:t>
            </a:r>
            <a:r>
              <a:rPr lang="en-US" dirty="0" smtClean="0">
                <a:solidFill>
                  <a:schemeClr val="tx1"/>
                </a:solidFill>
                <a:latin typeface="Arial" panose="020B0604020202020204" pitchFamily="34" charset="0"/>
                <a:cs typeface="Arial" panose="020B0604020202020204" pitchFamily="34" charset="0"/>
              </a:rPr>
              <a:t>est Response, N=27)</a:t>
            </a:r>
            <a:endParaRPr lang="en-US"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253" y="1237130"/>
            <a:ext cx="6805494" cy="5104120"/>
          </a:xfrm>
          <a:prstGeom prst="rect">
            <a:avLst/>
          </a:prstGeom>
        </p:spPr>
      </p:pic>
      <p:sp>
        <p:nvSpPr>
          <p:cNvPr id="5" name="Rectangle 4"/>
          <p:cNvSpPr/>
          <p:nvPr/>
        </p:nvSpPr>
        <p:spPr>
          <a:xfrm>
            <a:off x="6859370" y="6187361"/>
            <a:ext cx="1843774" cy="307777"/>
          </a:xfrm>
          <a:prstGeom prst="rect">
            <a:avLst/>
          </a:prstGeom>
        </p:spPr>
        <p:txBody>
          <a:bodyPr wrap="none">
            <a:spAutoFit/>
          </a:bodyPr>
          <a:lstStyle/>
          <a:p>
            <a:r>
              <a:rPr lang="en-US" sz="1400" smtClean="0"/>
              <a:t>Cut </a:t>
            </a:r>
            <a:r>
              <a:rPr lang="en-US" sz="1400" dirty="0"/>
              <a:t>off May 8</a:t>
            </a:r>
            <a:r>
              <a:rPr lang="en-US" sz="1400" baseline="30000" dirty="0" smtClean="0"/>
              <a:t>th</a:t>
            </a:r>
            <a:r>
              <a:rPr lang="en-US" sz="1400" dirty="0"/>
              <a:t>, 2017</a:t>
            </a:r>
          </a:p>
        </p:txBody>
      </p:sp>
    </p:spTree>
    <p:extLst>
      <p:ext uri="{BB962C8B-B14F-4D97-AF65-F5344CB8AC3E}">
        <p14:creationId xmlns:p14="http://schemas.microsoft.com/office/powerpoint/2010/main" val="25692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838200"/>
          </a:xfrm>
        </p:spPr>
        <p:txBody>
          <a:bodyPr>
            <a:noAutofit/>
          </a:bodyPr>
          <a:lstStyle/>
          <a:p>
            <a:pPr algn="ctr">
              <a:lnSpc>
                <a:spcPct val="150000"/>
              </a:lnSpc>
            </a:pPr>
            <a:r>
              <a:rPr lang="en-US" sz="2300" dirty="0">
                <a:solidFill>
                  <a:schemeClr val="tx1"/>
                </a:solidFill>
              </a:rPr>
              <a:t>Duration of Treatment on DCC-2618 – All GIST </a:t>
            </a:r>
            <a:r>
              <a:rPr lang="en-US" sz="2300" dirty="0" smtClean="0">
                <a:solidFill>
                  <a:schemeClr val="tx1"/>
                </a:solidFill>
              </a:rPr>
              <a:t>Patients (N=38)</a:t>
            </a:r>
            <a:r>
              <a:rPr lang="en-US" sz="2300" b="0" dirty="0">
                <a:solidFill>
                  <a:schemeClr val="tx1"/>
                </a:solidFill>
              </a:rPr>
              <a:t/>
            </a:r>
            <a:br>
              <a:rPr lang="en-US" sz="2300" b="0" dirty="0">
                <a:solidFill>
                  <a:schemeClr val="tx1"/>
                </a:solidFill>
              </a:rPr>
            </a:br>
            <a:endParaRPr lang="en-US" sz="2300" dirty="0">
              <a:solidFill>
                <a:schemeClr val="tx1"/>
              </a:solidFill>
            </a:endParaRPr>
          </a:p>
        </p:txBody>
      </p:sp>
      <p:sp>
        <p:nvSpPr>
          <p:cNvPr id="3" name="Rectangle 2"/>
          <p:cNvSpPr/>
          <p:nvPr/>
        </p:nvSpPr>
        <p:spPr>
          <a:xfrm>
            <a:off x="3962400" y="6629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305800" y="2819400"/>
            <a:ext cx="609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 y="6477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rotWithShape="1">
          <a:blip r:embed="rId3"/>
          <a:srcRect l="5020" t="10885" r="4809"/>
          <a:stretch/>
        </p:blipFill>
        <p:spPr>
          <a:xfrm>
            <a:off x="533400" y="685800"/>
            <a:ext cx="7467600" cy="4907280"/>
          </a:xfrm>
          <a:prstGeom prst="rect">
            <a:avLst/>
          </a:prstGeom>
        </p:spPr>
      </p:pic>
      <p:sp>
        <p:nvSpPr>
          <p:cNvPr id="11" name="TextBox 10"/>
          <p:cNvSpPr txBox="1"/>
          <p:nvPr/>
        </p:nvSpPr>
        <p:spPr>
          <a:xfrm>
            <a:off x="286439" y="5399700"/>
            <a:ext cx="8839200" cy="1231106"/>
          </a:xfrm>
          <a:prstGeom prst="rect">
            <a:avLst/>
          </a:prstGeom>
          <a:noFill/>
        </p:spPr>
        <p:txBody>
          <a:bodyPr wrap="square" rtlCol="0">
            <a:spAutoFit/>
          </a:bodyPr>
          <a:lstStyle/>
          <a:p>
            <a:pPr eaLnBrk="1" fontAlgn="auto" hangingPunct="1">
              <a:spcBef>
                <a:spcPts val="0"/>
              </a:spcBef>
              <a:spcAft>
                <a:spcPts val="0"/>
              </a:spcAft>
              <a:buClr>
                <a:srgbClr val="FFC000"/>
              </a:buClr>
              <a:defRPr/>
            </a:pPr>
            <a:r>
              <a:rPr lang="en-US" sz="1600" dirty="0"/>
              <a:t>The Disease Control Rate (DCR) for KIT- and PDGFR</a:t>
            </a:r>
            <a:r>
              <a:rPr lang="en-US" sz="1600" dirty="0">
                <a:sym typeface="Symbol" charset="2"/>
              </a:rPr>
              <a:t> GIST</a:t>
            </a:r>
            <a:r>
              <a:rPr lang="en-US" sz="1600" dirty="0"/>
              <a:t> </a:t>
            </a:r>
            <a:r>
              <a:rPr lang="en-US" sz="1600" dirty="0" smtClean="0"/>
              <a:t>cohorts </a:t>
            </a:r>
            <a:r>
              <a:rPr lang="en-US" sz="1600" dirty="0"/>
              <a:t>for daily dose equivalents of ≥100 mg </a:t>
            </a:r>
            <a:endParaRPr lang="en-US" sz="1600" dirty="0" smtClean="0"/>
          </a:p>
          <a:p>
            <a:pPr marL="285750" indent="-285750" eaLnBrk="1" fontAlgn="auto" hangingPunct="1">
              <a:spcBef>
                <a:spcPts val="600"/>
              </a:spcBef>
              <a:spcAft>
                <a:spcPts val="0"/>
              </a:spcAft>
              <a:buClr>
                <a:srgbClr val="FFC000"/>
              </a:buClr>
              <a:buFont typeface="Arial" charset="0"/>
              <a:buChar char="•"/>
              <a:defRPr/>
            </a:pPr>
            <a:r>
              <a:rPr lang="en-US" sz="1600" dirty="0" smtClean="0"/>
              <a:t>at </a:t>
            </a:r>
            <a:r>
              <a:rPr lang="en-US" sz="1600" dirty="0"/>
              <a:t>6 months is 60% (9/15 patients</a:t>
            </a:r>
            <a:r>
              <a:rPr lang="en-US" sz="1600" dirty="0" smtClean="0"/>
              <a:t>) </a:t>
            </a:r>
          </a:p>
          <a:p>
            <a:pPr marL="285750" indent="-285750" eaLnBrk="1" fontAlgn="auto" hangingPunct="1">
              <a:spcBef>
                <a:spcPts val="600"/>
              </a:spcBef>
              <a:spcAft>
                <a:spcPts val="0"/>
              </a:spcAft>
              <a:buClr>
                <a:srgbClr val="FFC000"/>
              </a:buClr>
              <a:buFont typeface="Arial" charset="0"/>
              <a:buChar char="•"/>
              <a:defRPr/>
            </a:pPr>
            <a:r>
              <a:rPr lang="en-US" sz="1600" dirty="0" smtClean="0"/>
              <a:t>at </a:t>
            </a:r>
            <a:r>
              <a:rPr lang="en-US" sz="1600" dirty="0"/>
              <a:t>3 months is 78% (18/23 patients</a:t>
            </a:r>
            <a:r>
              <a:rPr lang="en-US" sz="1600" dirty="0" smtClean="0"/>
              <a:t>)</a:t>
            </a:r>
            <a:endParaRPr lang="en-US" sz="1600" dirty="0">
              <a:ea typeface=""/>
              <a:cs typeface="Arial" panose="020B0604020202020204" pitchFamily="34" charset="0"/>
            </a:endParaRPr>
          </a:p>
        </p:txBody>
      </p:sp>
    </p:spTree>
    <p:extLst>
      <p:ext uri="{BB962C8B-B14F-4D97-AF65-F5344CB8AC3E}">
        <p14:creationId xmlns:p14="http://schemas.microsoft.com/office/powerpoint/2010/main" val="330177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rot="5400000">
            <a:off x="304801" y="3541712"/>
            <a:ext cx="4953000" cy="3175"/>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38400" y="3425825"/>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76" name="TextBox 18"/>
          <p:cNvSpPr txBox="1">
            <a:spLocks noChangeArrowheads="1"/>
          </p:cNvSpPr>
          <p:nvPr/>
        </p:nvSpPr>
        <p:spPr bwMode="auto">
          <a:xfrm>
            <a:off x="1003300" y="174625"/>
            <a:ext cx="1184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800" u="sng" dirty="0" smtClean="0">
                <a:solidFill>
                  <a:prstClr val="black"/>
                </a:solidFill>
                <a:latin typeface="Arial"/>
                <a:ea typeface="+mn-ea"/>
                <a:cs typeface="Arial" charset="0"/>
              </a:rPr>
              <a:t>Primary</a:t>
            </a:r>
          </a:p>
          <a:p>
            <a:pPr algn="ctr">
              <a:defRPr/>
            </a:pPr>
            <a:r>
              <a:rPr lang="en-US" altLang="en-US" sz="1800" u="sng" dirty="0" smtClean="0">
                <a:solidFill>
                  <a:prstClr val="black"/>
                </a:solidFill>
                <a:latin typeface="Arial"/>
                <a:ea typeface="+mn-ea"/>
                <a:cs typeface="Arial" charset="0"/>
              </a:rPr>
              <a:t>Mutations</a:t>
            </a:r>
          </a:p>
        </p:txBody>
      </p:sp>
      <p:cxnSp>
        <p:nvCxnSpPr>
          <p:cNvPr id="21" name="Straight Arrow Connector 20"/>
          <p:cNvCxnSpPr/>
          <p:nvPr/>
        </p:nvCxnSpPr>
        <p:spPr>
          <a:xfrm>
            <a:off x="2019300" y="2970213"/>
            <a:ext cx="342900" cy="1587"/>
          </a:xfrm>
          <a:prstGeom prst="straightConnector1">
            <a:avLst/>
          </a:prstGeom>
          <a:ln w="222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81" name="TextBox 24"/>
          <p:cNvSpPr txBox="1">
            <a:spLocks noChangeArrowheads="1"/>
          </p:cNvSpPr>
          <p:nvPr/>
        </p:nvSpPr>
        <p:spPr bwMode="auto">
          <a:xfrm>
            <a:off x="1103313" y="3932238"/>
            <a:ext cx="971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600" b="1" dirty="0" smtClean="0">
                <a:solidFill>
                  <a:prstClr val="black"/>
                </a:solidFill>
                <a:latin typeface="Arial"/>
                <a:ea typeface="+mn-ea"/>
                <a:cs typeface="Arial" charset="0"/>
              </a:rPr>
              <a:t>Exon 13</a:t>
            </a:r>
            <a:endParaRPr lang="en-US" altLang="en-US" sz="1400" b="1" dirty="0" smtClean="0">
              <a:solidFill>
                <a:prstClr val="black"/>
              </a:solidFill>
              <a:latin typeface="Arial"/>
              <a:ea typeface="+mn-ea"/>
              <a:cs typeface="Arial" charset="0"/>
            </a:endParaRPr>
          </a:p>
        </p:txBody>
      </p:sp>
      <p:sp>
        <p:nvSpPr>
          <p:cNvPr id="3082" name="TextBox 25"/>
          <p:cNvSpPr txBox="1">
            <a:spLocks noChangeArrowheads="1"/>
          </p:cNvSpPr>
          <p:nvPr/>
        </p:nvSpPr>
        <p:spPr bwMode="auto">
          <a:xfrm>
            <a:off x="1106488" y="2811463"/>
            <a:ext cx="914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600" b="1" dirty="0" smtClean="0">
                <a:solidFill>
                  <a:prstClr val="black"/>
                </a:solidFill>
                <a:latin typeface="Arial"/>
                <a:ea typeface="+mn-ea"/>
                <a:cs typeface="Arial" charset="0"/>
              </a:rPr>
              <a:t>Exon 9 </a:t>
            </a:r>
          </a:p>
        </p:txBody>
      </p:sp>
      <p:sp>
        <p:nvSpPr>
          <p:cNvPr id="3083" name="TextBox 26"/>
          <p:cNvSpPr txBox="1">
            <a:spLocks noChangeArrowheads="1"/>
          </p:cNvSpPr>
          <p:nvPr/>
        </p:nvSpPr>
        <p:spPr bwMode="auto">
          <a:xfrm>
            <a:off x="1109663" y="3429000"/>
            <a:ext cx="958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600" b="1" dirty="0" smtClean="0">
                <a:solidFill>
                  <a:prstClr val="black"/>
                </a:solidFill>
                <a:latin typeface="Arial"/>
                <a:ea typeface="+mn-ea"/>
                <a:cs typeface="Arial" charset="0"/>
              </a:rPr>
              <a:t>Exon 11</a:t>
            </a:r>
          </a:p>
        </p:txBody>
      </p:sp>
      <p:sp>
        <p:nvSpPr>
          <p:cNvPr id="3084" name="TextBox 27"/>
          <p:cNvSpPr txBox="1">
            <a:spLocks noChangeArrowheads="1"/>
          </p:cNvSpPr>
          <p:nvPr/>
        </p:nvSpPr>
        <p:spPr bwMode="auto">
          <a:xfrm>
            <a:off x="1103313" y="5019675"/>
            <a:ext cx="971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600" b="1" dirty="0" smtClean="0">
                <a:solidFill>
                  <a:prstClr val="black"/>
                </a:solidFill>
                <a:latin typeface="Arial"/>
                <a:ea typeface="+mn-ea"/>
                <a:cs typeface="Arial" charset="0"/>
              </a:rPr>
              <a:t>Exon 17</a:t>
            </a:r>
            <a:endParaRPr lang="en-US" altLang="en-US" sz="1400" b="1" dirty="0" smtClean="0">
              <a:solidFill>
                <a:prstClr val="black"/>
              </a:solidFill>
              <a:latin typeface="Arial"/>
              <a:ea typeface="+mn-ea"/>
              <a:cs typeface="Arial" charset="0"/>
            </a:endParaRPr>
          </a:p>
        </p:txBody>
      </p:sp>
      <p:cxnSp>
        <p:nvCxnSpPr>
          <p:cNvPr id="35" name="Straight Connector 34"/>
          <p:cNvCxnSpPr>
            <a:endCxn id="11" idx="2"/>
          </p:cNvCxnSpPr>
          <p:nvPr/>
        </p:nvCxnSpPr>
        <p:spPr>
          <a:xfrm flipH="1">
            <a:off x="5699125" y="914400"/>
            <a:ext cx="30163" cy="55626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667000" y="3962400"/>
            <a:ext cx="228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8" name="Rectangle 37"/>
          <p:cNvSpPr/>
          <p:nvPr/>
        </p:nvSpPr>
        <p:spPr>
          <a:xfrm>
            <a:off x="2667000" y="4953000"/>
            <a:ext cx="2286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9" name="Rectangle 38"/>
          <p:cNvSpPr/>
          <p:nvPr/>
        </p:nvSpPr>
        <p:spPr>
          <a:xfrm>
            <a:off x="2667000" y="4267200"/>
            <a:ext cx="228600" cy="304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42" name="Rectangle 41"/>
          <p:cNvSpPr/>
          <p:nvPr/>
        </p:nvSpPr>
        <p:spPr>
          <a:xfrm>
            <a:off x="2667000" y="5257800"/>
            <a:ext cx="228600" cy="304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090" name="TextBox 42"/>
          <p:cNvSpPr txBox="1">
            <a:spLocks noChangeArrowheads="1"/>
          </p:cNvSpPr>
          <p:nvPr/>
        </p:nvSpPr>
        <p:spPr bwMode="auto">
          <a:xfrm>
            <a:off x="2995613" y="17145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800" u="sng" dirty="0" smtClean="0">
                <a:solidFill>
                  <a:prstClr val="black"/>
                </a:solidFill>
                <a:latin typeface="Arial"/>
                <a:ea typeface="+mn-ea"/>
                <a:cs typeface="Arial" charset="0"/>
              </a:rPr>
              <a:t>Protein</a:t>
            </a:r>
          </a:p>
          <a:p>
            <a:pPr algn="ctr">
              <a:defRPr/>
            </a:pPr>
            <a:r>
              <a:rPr lang="en-US" altLang="en-US" sz="1800" u="sng" dirty="0" smtClean="0">
                <a:solidFill>
                  <a:prstClr val="black"/>
                </a:solidFill>
                <a:latin typeface="Arial"/>
                <a:ea typeface="+mn-ea"/>
                <a:cs typeface="Arial" charset="0"/>
              </a:rPr>
              <a:t>Domains</a:t>
            </a:r>
          </a:p>
        </p:txBody>
      </p:sp>
      <p:sp>
        <p:nvSpPr>
          <p:cNvPr id="3091" name="TextBox 43"/>
          <p:cNvSpPr txBox="1">
            <a:spLocks noChangeArrowheads="1"/>
          </p:cNvSpPr>
          <p:nvPr/>
        </p:nvSpPr>
        <p:spPr bwMode="auto">
          <a:xfrm>
            <a:off x="2914650" y="1773238"/>
            <a:ext cx="838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400" b="1" dirty="0" smtClean="0">
                <a:solidFill>
                  <a:prstClr val="black"/>
                </a:solidFill>
                <a:latin typeface="Arial"/>
                <a:ea typeface="+mn-ea"/>
                <a:cs typeface="Arial" charset="0"/>
              </a:rPr>
              <a:t>Ligand binding</a:t>
            </a:r>
          </a:p>
        </p:txBody>
      </p:sp>
      <p:sp>
        <p:nvSpPr>
          <p:cNvPr id="3092" name="TextBox 44"/>
          <p:cNvSpPr txBox="1">
            <a:spLocks noChangeArrowheads="1"/>
          </p:cNvSpPr>
          <p:nvPr/>
        </p:nvSpPr>
        <p:spPr bwMode="auto">
          <a:xfrm>
            <a:off x="2776538" y="3425825"/>
            <a:ext cx="433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400" b="1" smtClean="0">
                <a:solidFill>
                  <a:prstClr val="black"/>
                </a:solidFill>
                <a:latin typeface="Arial"/>
                <a:ea typeface="+mn-ea"/>
                <a:cs typeface="Arial" charset="0"/>
              </a:rPr>
              <a:t>JM</a:t>
            </a:r>
          </a:p>
        </p:txBody>
      </p:sp>
      <p:sp>
        <p:nvSpPr>
          <p:cNvPr id="3093" name="TextBox 45"/>
          <p:cNvSpPr txBox="1">
            <a:spLocks noChangeArrowheads="1"/>
          </p:cNvSpPr>
          <p:nvPr/>
        </p:nvSpPr>
        <p:spPr bwMode="auto">
          <a:xfrm>
            <a:off x="3122613" y="4111625"/>
            <a:ext cx="1220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400" b="1" dirty="0" smtClean="0">
                <a:solidFill>
                  <a:prstClr val="black"/>
                </a:solidFill>
                <a:latin typeface="Arial"/>
                <a:ea typeface="+mn-ea"/>
                <a:cs typeface="Arial" charset="0"/>
              </a:rPr>
              <a:t>ATP binding</a:t>
            </a:r>
          </a:p>
        </p:txBody>
      </p:sp>
      <p:sp>
        <p:nvSpPr>
          <p:cNvPr id="3094" name="TextBox 46"/>
          <p:cNvSpPr txBox="1">
            <a:spLocks noChangeArrowheads="1"/>
          </p:cNvSpPr>
          <p:nvPr/>
        </p:nvSpPr>
        <p:spPr bwMode="auto">
          <a:xfrm>
            <a:off x="3019425" y="4967288"/>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400" b="1" dirty="0" smtClean="0">
                <a:solidFill>
                  <a:prstClr val="black"/>
                </a:solidFill>
                <a:latin typeface="Arial"/>
                <a:ea typeface="+mn-ea"/>
                <a:cs typeface="Arial" charset="0"/>
              </a:rPr>
              <a:t>Activation Loop</a:t>
            </a:r>
          </a:p>
        </p:txBody>
      </p:sp>
      <p:sp>
        <p:nvSpPr>
          <p:cNvPr id="48" name="Rectangle 47"/>
          <p:cNvSpPr/>
          <p:nvPr/>
        </p:nvSpPr>
        <p:spPr>
          <a:xfrm>
            <a:off x="5595938" y="1600200"/>
            <a:ext cx="228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49" name="Rectangle 48"/>
          <p:cNvSpPr/>
          <p:nvPr/>
        </p:nvSpPr>
        <p:spPr>
          <a:xfrm>
            <a:off x="5595938" y="2438400"/>
            <a:ext cx="228600" cy="838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2" name="Rectangle 51"/>
          <p:cNvSpPr/>
          <p:nvPr/>
        </p:nvSpPr>
        <p:spPr>
          <a:xfrm>
            <a:off x="5595938" y="4876800"/>
            <a:ext cx="228600" cy="1219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098" name="TextBox 53"/>
          <p:cNvSpPr txBox="1">
            <a:spLocks noChangeArrowheads="1"/>
          </p:cNvSpPr>
          <p:nvPr/>
        </p:nvSpPr>
        <p:spPr bwMode="auto">
          <a:xfrm>
            <a:off x="4572000" y="1973263"/>
            <a:ext cx="84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400" dirty="0" smtClean="0">
                <a:solidFill>
                  <a:prstClr val="black"/>
                </a:solidFill>
                <a:latin typeface="Arial"/>
                <a:ea typeface="+mn-ea"/>
                <a:cs typeface="Arial" charset="0"/>
              </a:rPr>
              <a:t>Exon 13</a:t>
            </a:r>
          </a:p>
        </p:txBody>
      </p:sp>
      <p:sp>
        <p:nvSpPr>
          <p:cNvPr id="3099" name="TextBox 54"/>
          <p:cNvSpPr txBox="1">
            <a:spLocks noChangeArrowheads="1"/>
          </p:cNvSpPr>
          <p:nvPr/>
        </p:nvSpPr>
        <p:spPr bwMode="auto">
          <a:xfrm>
            <a:off x="6067425" y="1943100"/>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400" b="1" dirty="0" smtClean="0">
                <a:solidFill>
                  <a:prstClr val="black"/>
                </a:solidFill>
                <a:latin typeface="Arial"/>
                <a:ea typeface="+mn-ea"/>
                <a:cs typeface="Arial" charset="0"/>
              </a:rPr>
              <a:t>V654</a:t>
            </a:r>
            <a:r>
              <a:rPr lang="en-US" altLang="en-US" sz="1400" dirty="0" smtClean="0">
                <a:solidFill>
                  <a:prstClr val="black"/>
                </a:solidFill>
                <a:latin typeface="Arial"/>
                <a:ea typeface="+mn-ea"/>
                <a:cs typeface="Arial" charset="0"/>
              </a:rPr>
              <a:t>A</a:t>
            </a:r>
          </a:p>
        </p:txBody>
      </p:sp>
      <p:sp>
        <p:nvSpPr>
          <p:cNvPr id="3100" name="TextBox 56"/>
          <p:cNvSpPr txBox="1">
            <a:spLocks noChangeArrowheads="1"/>
          </p:cNvSpPr>
          <p:nvPr/>
        </p:nvSpPr>
        <p:spPr bwMode="auto">
          <a:xfrm>
            <a:off x="6067425" y="2705100"/>
            <a:ext cx="642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400" b="1" dirty="0" smtClean="0">
                <a:solidFill>
                  <a:prstClr val="black"/>
                </a:solidFill>
                <a:latin typeface="Arial"/>
                <a:ea typeface="+mn-ea"/>
                <a:cs typeface="Arial" charset="0"/>
              </a:rPr>
              <a:t>T670</a:t>
            </a:r>
            <a:r>
              <a:rPr lang="en-US" altLang="en-US" sz="1400" dirty="0" smtClean="0">
                <a:solidFill>
                  <a:prstClr val="black"/>
                </a:solidFill>
                <a:latin typeface="Arial"/>
                <a:ea typeface="+mn-ea"/>
                <a:cs typeface="Arial" charset="0"/>
              </a:rPr>
              <a:t>I</a:t>
            </a:r>
          </a:p>
        </p:txBody>
      </p:sp>
      <p:sp>
        <p:nvSpPr>
          <p:cNvPr id="3101" name="TextBox 58"/>
          <p:cNvSpPr txBox="1">
            <a:spLocks noChangeArrowheads="1"/>
          </p:cNvSpPr>
          <p:nvPr/>
        </p:nvSpPr>
        <p:spPr bwMode="auto">
          <a:xfrm>
            <a:off x="6053138" y="3848100"/>
            <a:ext cx="1271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400" b="1" dirty="0" smtClean="0">
                <a:solidFill>
                  <a:prstClr val="black"/>
                </a:solidFill>
                <a:latin typeface="Arial"/>
                <a:ea typeface="+mn-ea"/>
                <a:cs typeface="Arial" charset="0"/>
              </a:rPr>
              <a:t>D816</a:t>
            </a:r>
            <a:r>
              <a:rPr lang="en-US" altLang="en-US" sz="1400" dirty="0" smtClean="0">
                <a:solidFill>
                  <a:prstClr val="black"/>
                </a:solidFill>
                <a:latin typeface="Arial"/>
                <a:ea typeface="+mn-ea"/>
                <a:cs typeface="Arial" charset="0"/>
              </a:rPr>
              <a:t>A/G/H/V</a:t>
            </a:r>
          </a:p>
        </p:txBody>
      </p:sp>
      <p:sp>
        <p:nvSpPr>
          <p:cNvPr id="3102" name="TextBox 59"/>
          <p:cNvSpPr txBox="1">
            <a:spLocks noChangeArrowheads="1"/>
          </p:cNvSpPr>
          <p:nvPr/>
        </p:nvSpPr>
        <p:spPr bwMode="auto">
          <a:xfrm>
            <a:off x="6053138" y="4229100"/>
            <a:ext cx="1262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400" b="1" dirty="0" smtClean="0">
                <a:solidFill>
                  <a:prstClr val="black"/>
                </a:solidFill>
                <a:latin typeface="Arial"/>
                <a:ea typeface="+mn-ea"/>
                <a:cs typeface="Arial" charset="0"/>
              </a:rPr>
              <a:t>D820</a:t>
            </a:r>
            <a:r>
              <a:rPr lang="en-US" altLang="en-US" sz="1400" dirty="0" smtClean="0">
                <a:solidFill>
                  <a:prstClr val="black"/>
                </a:solidFill>
                <a:latin typeface="Arial"/>
                <a:ea typeface="+mn-ea"/>
                <a:cs typeface="Arial" charset="0"/>
              </a:rPr>
              <a:t>A/E/G/Y</a:t>
            </a:r>
          </a:p>
        </p:txBody>
      </p:sp>
      <p:sp>
        <p:nvSpPr>
          <p:cNvPr id="3103" name="TextBox 60"/>
          <p:cNvSpPr txBox="1">
            <a:spLocks noChangeArrowheads="1"/>
          </p:cNvSpPr>
          <p:nvPr/>
        </p:nvSpPr>
        <p:spPr bwMode="auto">
          <a:xfrm>
            <a:off x="6053138" y="4533900"/>
            <a:ext cx="912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400" b="1" dirty="0" smtClean="0">
                <a:solidFill>
                  <a:prstClr val="black"/>
                </a:solidFill>
                <a:latin typeface="Arial"/>
                <a:ea typeface="+mn-ea"/>
                <a:cs typeface="Arial" charset="0"/>
              </a:rPr>
              <a:t>N822</a:t>
            </a:r>
            <a:r>
              <a:rPr lang="en-US" altLang="en-US" sz="1400" dirty="0" smtClean="0">
                <a:solidFill>
                  <a:prstClr val="black"/>
                </a:solidFill>
                <a:latin typeface="Arial"/>
                <a:ea typeface="+mn-ea"/>
                <a:cs typeface="Arial" charset="0"/>
              </a:rPr>
              <a:t>H/K</a:t>
            </a:r>
          </a:p>
        </p:txBody>
      </p:sp>
      <p:sp>
        <p:nvSpPr>
          <p:cNvPr id="3104" name="TextBox 61"/>
          <p:cNvSpPr txBox="1">
            <a:spLocks noChangeArrowheads="1"/>
          </p:cNvSpPr>
          <p:nvPr/>
        </p:nvSpPr>
        <p:spPr bwMode="auto">
          <a:xfrm>
            <a:off x="6053138" y="4838700"/>
            <a:ext cx="733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400" b="1" dirty="0" smtClean="0">
                <a:solidFill>
                  <a:prstClr val="black"/>
                </a:solidFill>
                <a:latin typeface="Arial"/>
                <a:ea typeface="+mn-ea"/>
                <a:cs typeface="Arial" charset="0"/>
              </a:rPr>
              <a:t>Y823</a:t>
            </a:r>
            <a:r>
              <a:rPr lang="en-US" altLang="en-US" sz="1400" dirty="0" smtClean="0">
                <a:solidFill>
                  <a:prstClr val="black"/>
                </a:solidFill>
                <a:latin typeface="Arial"/>
                <a:ea typeface="+mn-ea"/>
                <a:cs typeface="Arial" charset="0"/>
              </a:rPr>
              <a:t>D</a:t>
            </a:r>
          </a:p>
        </p:txBody>
      </p:sp>
      <p:sp>
        <p:nvSpPr>
          <p:cNvPr id="3105" name="TextBox 38"/>
          <p:cNvSpPr txBox="1">
            <a:spLocks noChangeArrowheads="1"/>
          </p:cNvSpPr>
          <p:nvPr/>
        </p:nvSpPr>
        <p:spPr bwMode="auto">
          <a:xfrm>
            <a:off x="7413625" y="1508125"/>
            <a:ext cx="439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800" u="sng" smtClean="0">
                <a:solidFill>
                  <a:prstClr val="black"/>
                </a:solidFill>
                <a:latin typeface="Arial"/>
                <a:ea typeface="+mn-ea"/>
                <a:cs typeface="Arial" charset="0"/>
              </a:rPr>
              <a:t>IM</a:t>
            </a:r>
          </a:p>
        </p:txBody>
      </p:sp>
      <p:sp>
        <p:nvSpPr>
          <p:cNvPr id="3106" name="TextBox 38"/>
          <p:cNvSpPr txBox="1">
            <a:spLocks noChangeArrowheads="1"/>
          </p:cNvSpPr>
          <p:nvPr/>
        </p:nvSpPr>
        <p:spPr bwMode="auto">
          <a:xfrm>
            <a:off x="7739063" y="150812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800" u="sng" dirty="0" smtClean="0">
                <a:solidFill>
                  <a:prstClr val="black"/>
                </a:solidFill>
                <a:latin typeface="Arial"/>
                <a:ea typeface="+mn-ea"/>
                <a:cs typeface="Arial" charset="0"/>
              </a:rPr>
              <a:t>SU</a:t>
            </a:r>
          </a:p>
        </p:txBody>
      </p:sp>
      <p:sp>
        <p:nvSpPr>
          <p:cNvPr id="66" name="Rectangle 65"/>
          <p:cNvSpPr/>
          <p:nvPr/>
        </p:nvSpPr>
        <p:spPr>
          <a:xfrm>
            <a:off x="7521575" y="1937737"/>
            <a:ext cx="228600" cy="228600"/>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108" name="TextBox 66"/>
          <p:cNvSpPr txBox="1">
            <a:spLocks noChangeArrowheads="1"/>
          </p:cNvSpPr>
          <p:nvPr/>
        </p:nvSpPr>
        <p:spPr bwMode="auto">
          <a:xfrm>
            <a:off x="6053138" y="5295900"/>
            <a:ext cx="733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400" b="1" dirty="0" smtClean="0">
                <a:solidFill>
                  <a:prstClr val="black"/>
                </a:solidFill>
                <a:latin typeface="Arial"/>
                <a:ea typeface="+mn-ea"/>
                <a:cs typeface="Arial" charset="0"/>
              </a:rPr>
              <a:t>A829</a:t>
            </a:r>
            <a:r>
              <a:rPr lang="en-US" altLang="en-US" sz="1400" dirty="0" smtClean="0">
                <a:solidFill>
                  <a:prstClr val="black"/>
                </a:solidFill>
                <a:latin typeface="Arial"/>
                <a:ea typeface="+mn-ea"/>
                <a:cs typeface="Arial" charset="0"/>
              </a:rPr>
              <a:t>P</a:t>
            </a:r>
          </a:p>
        </p:txBody>
      </p:sp>
      <p:sp>
        <p:nvSpPr>
          <p:cNvPr id="68" name="Rectangle 67"/>
          <p:cNvSpPr/>
          <p:nvPr/>
        </p:nvSpPr>
        <p:spPr>
          <a:xfrm>
            <a:off x="7504113" y="2784475"/>
            <a:ext cx="228600" cy="228600"/>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9" name="Rectangle 68"/>
          <p:cNvSpPr/>
          <p:nvPr/>
        </p:nvSpPr>
        <p:spPr>
          <a:xfrm>
            <a:off x="7504113" y="3886200"/>
            <a:ext cx="228600" cy="228600"/>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0" name="Rectangle 69"/>
          <p:cNvSpPr/>
          <p:nvPr/>
        </p:nvSpPr>
        <p:spPr>
          <a:xfrm>
            <a:off x="7504113" y="4229100"/>
            <a:ext cx="228600" cy="228600"/>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0" name="Rectangle 49"/>
          <p:cNvSpPr/>
          <p:nvPr/>
        </p:nvSpPr>
        <p:spPr>
          <a:xfrm>
            <a:off x="5595938" y="3810000"/>
            <a:ext cx="228600"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1" name="Rectangle 70"/>
          <p:cNvSpPr/>
          <p:nvPr/>
        </p:nvSpPr>
        <p:spPr>
          <a:xfrm>
            <a:off x="7504113" y="4856163"/>
            <a:ext cx="228600" cy="228600"/>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2" name="Rectangle 71"/>
          <p:cNvSpPr/>
          <p:nvPr/>
        </p:nvSpPr>
        <p:spPr>
          <a:xfrm>
            <a:off x="7896225" y="3886200"/>
            <a:ext cx="228600" cy="228600"/>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3" name="Rectangle 72"/>
          <p:cNvSpPr/>
          <p:nvPr/>
        </p:nvSpPr>
        <p:spPr>
          <a:xfrm>
            <a:off x="7896225" y="4229100"/>
            <a:ext cx="228600" cy="228600"/>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4" name="Rectangle 73"/>
          <p:cNvSpPr/>
          <p:nvPr/>
        </p:nvSpPr>
        <p:spPr>
          <a:xfrm>
            <a:off x="7896225" y="4856163"/>
            <a:ext cx="228600" cy="228600"/>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5" name="Rectangle 74"/>
          <p:cNvSpPr/>
          <p:nvPr/>
        </p:nvSpPr>
        <p:spPr>
          <a:xfrm>
            <a:off x="7896225" y="5345113"/>
            <a:ext cx="228600" cy="228600"/>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6" name="Rectangle 75"/>
          <p:cNvSpPr/>
          <p:nvPr/>
        </p:nvSpPr>
        <p:spPr>
          <a:xfrm>
            <a:off x="7896225" y="2784475"/>
            <a:ext cx="228600" cy="228600"/>
          </a:xfrm>
          <a:prstGeom prst="rect">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7" name="Rectangle 76"/>
          <p:cNvSpPr/>
          <p:nvPr/>
        </p:nvSpPr>
        <p:spPr>
          <a:xfrm>
            <a:off x="7913688" y="1937737"/>
            <a:ext cx="228600" cy="228600"/>
          </a:xfrm>
          <a:prstGeom prst="rect">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8" name="Rectangle 77"/>
          <p:cNvSpPr/>
          <p:nvPr/>
        </p:nvSpPr>
        <p:spPr>
          <a:xfrm>
            <a:off x="7504113" y="4533900"/>
            <a:ext cx="228600" cy="228600"/>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9" name="Rectangle 78"/>
          <p:cNvSpPr/>
          <p:nvPr/>
        </p:nvSpPr>
        <p:spPr>
          <a:xfrm>
            <a:off x="7504113" y="5345113"/>
            <a:ext cx="228600" cy="228600"/>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0" name="Rectangle 79"/>
          <p:cNvSpPr/>
          <p:nvPr/>
        </p:nvSpPr>
        <p:spPr>
          <a:xfrm>
            <a:off x="7896225" y="4533900"/>
            <a:ext cx="228600" cy="228600"/>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cxnSp>
        <p:nvCxnSpPr>
          <p:cNvPr id="82" name="Straight Connector 81"/>
          <p:cNvCxnSpPr/>
          <p:nvPr/>
        </p:nvCxnSpPr>
        <p:spPr>
          <a:xfrm flipV="1">
            <a:off x="3122613" y="914400"/>
            <a:ext cx="2244725" cy="2895600"/>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122613" y="5715000"/>
            <a:ext cx="2244725" cy="762000"/>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125" name="TextBox 89"/>
          <p:cNvSpPr txBox="1">
            <a:spLocks noChangeArrowheads="1"/>
          </p:cNvSpPr>
          <p:nvPr/>
        </p:nvSpPr>
        <p:spPr bwMode="auto">
          <a:xfrm>
            <a:off x="5824538" y="200025"/>
            <a:ext cx="1287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800" u="sng" dirty="0" smtClean="0">
                <a:solidFill>
                  <a:prstClr val="black"/>
                </a:solidFill>
                <a:latin typeface="Arial"/>
                <a:ea typeface="+mn-ea"/>
                <a:cs typeface="Arial" charset="0"/>
              </a:rPr>
              <a:t>Secondary</a:t>
            </a:r>
          </a:p>
          <a:p>
            <a:pPr>
              <a:defRPr/>
            </a:pPr>
            <a:r>
              <a:rPr lang="en-US" altLang="en-US" sz="1800" u="sng" dirty="0" smtClean="0">
                <a:solidFill>
                  <a:prstClr val="black"/>
                </a:solidFill>
                <a:latin typeface="Arial"/>
                <a:ea typeface="+mn-ea"/>
                <a:cs typeface="Arial" charset="0"/>
              </a:rPr>
              <a:t> Mutations</a:t>
            </a:r>
          </a:p>
        </p:txBody>
      </p:sp>
      <p:sp>
        <p:nvSpPr>
          <p:cNvPr id="3126" name="TextBox 91"/>
          <p:cNvSpPr txBox="1">
            <a:spLocks noChangeArrowheads="1"/>
          </p:cNvSpPr>
          <p:nvPr/>
        </p:nvSpPr>
        <p:spPr bwMode="auto">
          <a:xfrm>
            <a:off x="7443788" y="179388"/>
            <a:ext cx="12239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800" u="sng" dirty="0" smtClean="0">
                <a:solidFill>
                  <a:prstClr val="black"/>
                </a:solidFill>
                <a:latin typeface="Arial"/>
                <a:ea typeface="+mn-ea"/>
                <a:cs typeface="Arial" charset="0"/>
              </a:rPr>
              <a:t>Drug</a:t>
            </a:r>
          </a:p>
          <a:p>
            <a:pPr algn="ctr">
              <a:defRPr/>
            </a:pPr>
            <a:r>
              <a:rPr lang="en-US" altLang="en-US" sz="1800" u="sng" dirty="0" smtClean="0">
                <a:solidFill>
                  <a:prstClr val="black"/>
                </a:solidFill>
                <a:latin typeface="Arial"/>
                <a:ea typeface="+mn-ea"/>
                <a:cs typeface="Arial" charset="0"/>
              </a:rPr>
              <a:t>Sensitivity</a:t>
            </a:r>
          </a:p>
        </p:txBody>
      </p:sp>
      <p:sp>
        <p:nvSpPr>
          <p:cNvPr id="3127" name="TextBox 95"/>
          <p:cNvSpPr txBox="1">
            <a:spLocks noChangeArrowheads="1"/>
          </p:cNvSpPr>
          <p:nvPr/>
        </p:nvSpPr>
        <p:spPr bwMode="auto">
          <a:xfrm>
            <a:off x="4568825" y="2663825"/>
            <a:ext cx="84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400" smtClean="0">
                <a:solidFill>
                  <a:prstClr val="black"/>
                </a:solidFill>
                <a:latin typeface="Arial"/>
                <a:ea typeface="+mn-ea"/>
                <a:cs typeface="Arial" charset="0"/>
              </a:rPr>
              <a:t>Exon 14</a:t>
            </a:r>
          </a:p>
        </p:txBody>
      </p:sp>
      <p:sp>
        <p:nvSpPr>
          <p:cNvPr id="3128" name="TextBox 96"/>
          <p:cNvSpPr txBox="1">
            <a:spLocks noChangeArrowheads="1"/>
          </p:cNvSpPr>
          <p:nvPr/>
        </p:nvSpPr>
        <p:spPr bwMode="auto">
          <a:xfrm>
            <a:off x="4579938" y="4206875"/>
            <a:ext cx="84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400" dirty="0" smtClean="0">
                <a:solidFill>
                  <a:prstClr val="black"/>
                </a:solidFill>
                <a:latin typeface="Arial"/>
                <a:ea typeface="+mn-ea"/>
                <a:cs typeface="Arial" charset="0"/>
              </a:rPr>
              <a:t>Exon 17</a:t>
            </a:r>
          </a:p>
        </p:txBody>
      </p:sp>
      <p:sp>
        <p:nvSpPr>
          <p:cNvPr id="3129" name="TextBox 97"/>
          <p:cNvSpPr txBox="1">
            <a:spLocks noChangeArrowheads="1"/>
          </p:cNvSpPr>
          <p:nvPr/>
        </p:nvSpPr>
        <p:spPr bwMode="auto">
          <a:xfrm>
            <a:off x="4572000" y="5337175"/>
            <a:ext cx="84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400" dirty="0" smtClean="0">
                <a:solidFill>
                  <a:prstClr val="black"/>
                </a:solidFill>
                <a:latin typeface="Arial"/>
                <a:ea typeface="+mn-ea"/>
                <a:cs typeface="Arial" charset="0"/>
              </a:rPr>
              <a:t>Exon 18</a:t>
            </a:r>
          </a:p>
        </p:txBody>
      </p:sp>
      <p:sp>
        <p:nvSpPr>
          <p:cNvPr id="3130" name="TextBox 45"/>
          <p:cNvSpPr txBox="1">
            <a:spLocks noChangeArrowheads="1"/>
          </p:cNvSpPr>
          <p:nvPr/>
        </p:nvSpPr>
        <p:spPr bwMode="auto">
          <a:xfrm>
            <a:off x="3333750" y="3240088"/>
            <a:ext cx="1081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400" b="1" dirty="0" smtClean="0">
                <a:solidFill>
                  <a:prstClr val="black"/>
                </a:solidFill>
                <a:latin typeface="Arial"/>
                <a:ea typeface="+mn-ea"/>
                <a:cs typeface="Arial" charset="0"/>
              </a:rPr>
              <a:t>Membrane</a:t>
            </a:r>
          </a:p>
        </p:txBody>
      </p:sp>
      <p:sp>
        <p:nvSpPr>
          <p:cNvPr id="3137" name="TextBox 38"/>
          <p:cNvSpPr txBox="1">
            <a:spLocks noChangeArrowheads="1"/>
          </p:cNvSpPr>
          <p:nvPr/>
        </p:nvSpPr>
        <p:spPr bwMode="auto">
          <a:xfrm>
            <a:off x="8118475" y="1508125"/>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800" u="sng" smtClean="0">
                <a:solidFill>
                  <a:prstClr val="black"/>
                </a:solidFill>
                <a:latin typeface="Arial"/>
                <a:ea typeface="+mn-ea"/>
                <a:cs typeface="Arial" charset="0"/>
              </a:rPr>
              <a:t>REG</a:t>
            </a:r>
          </a:p>
        </p:txBody>
      </p:sp>
      <p:sp>
        <p:nvSpPr>
          <p:cNvPr id="81" name="Rectangle 80"/>
          <p:cNvSpPr/>
          <p:nvPr/>
        </p:nvSpPr>
        <p:spPr>
          <a:xfrm>
            <a:off x="8308418" y="2784475"/>
            <a:ext cx="228600" cy="228600"/>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3" name="Rectangle 82"/>
          <p:cNvSpPr/>
          <p:nvPr/>
        </p:nvSpPr>
        <p:spPr>
          <a:xfrm>
            <a:off x="8308418" y="1937737"/>
            <a:ext cx="228600" cy="228600"/>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5" name="Rectangle 84"/>
          <p:cNvSpPr/>
          <p:nvPr/>
        </p:nvSpPr>
        <p:spPr>
          <a:xfrm>
            <a:off x="8308418" y="3886200"/>
            <a:ext cx="228600" cy="228600"/>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6" name="Rectangle 85"/>
          <p:cNvSpPr/>
          <p:nvPr/>
        </p:nvSpPr>
        <p:spPr>
          <a:xfrm>
            <a:off x="8308418" y="4533900"/>
            <a:ext cx="228600" cy="228600"/>
          </a:xfrm>
          <a:prstGeom prst="rect">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0" name="Rectangle 89"/>
          <p:cNvSpPr/>
          <p:nvPr/>
        </p:nvSpPr>
        <p:spPr>
          <a:xfrm>
            <a:off x="8308418" y="4229100"/>
            <a:ext cx="228600" cy="228600"/>
          </a:xfrm>
          <a:prstGeom prst="rect">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nvGrpSpPr>
          <p:cNvPr id="3135" name="Group 3137"/>
          <p:cNvGrpSpPr>
            <a:grpSpLocks/>
          </p:cNvGrpSpPr>
          <p:nvPr/>
        </p:nvGrpSpPr>
        <p:grpSpPr bwMode="auto">
          <a:xfrm>
            <a:off x="7086600" y="5715000"/>
            <a:ext cx="1858963" cy="1082675"/>
            <a:chOff x="6705599" y="5715000"/>
            <a:chExt cx="1859405" cy="1082229"/>
          </a:xfrm>
        </p:grpSpPr>
        <p:sp>
          <p:nvSpPr>
            <p:cNvPr id="31" name="Rectangle 30"/>
            <p:cNvSpPr/>
            <p:nvPr/>
          </p:nvSpPr>
          <p:spPr>
            <a:xfrm>
              <a:off x="6705599" y="5715000"/>
              <a:ext cx="1859405" cy="10822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grpSp>
          <p:nvGrpSpPr>
            <p:cNvPr id="3161" name="Group 29"/>
            <p:cNvGrpSpPr>
              <a:grpSpLocks/>
            </p:cNvGrpSpPr>
            <p:nvPr/>
          </p:nvGrpSpPr>
          <p:grpSpPr bwMode="auto">
            <a:xfrm>
              <a:off x="6781800" y="5742781"/>
              <a:ext cx="1497011" cy="338138"/>
              <a:chOff x="6781800" y="5742781"/>
              <a:chExt cx="1497011" cy="338138"/>
            </a:xfrm>
          </p:grpSpPr>
          <p:sp>
            <p:nvSpPr>
              <p:cNvPr id="61" name="Rectangle 60"/>
              <p:cNvSpPr/>
              <p:nvPr/>
            </p:nvSpPr>
            <p:spPr>
              <a:xfrm>
                <a:off x="6781817" y="5799104"/>
                <a:ext cx="228654" cy="226919"/>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prstClr val="white"/>
                  </a:solidFill>
                </a:endParaRPr>
              </a:p>
            </p:txBody>
          </p:sp>
          <p:sp>
            <p:nvSpPr>
              <p:cNvPr id="3134" name="TextBox 63"/>
              <p:cNvSpPr txBox="1">
                <a:spLocks noChangeArrowheads="1"/>
              </p:cNvSpPr>
              <p:nvPr/>
            </p:nvSpPr>
            <p:spPr bwMode="auto">
              <a:xfrm>
                <a:off x="7239126" y="5743564"/>
                <a:ext cx="1040060" cy="33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600" smtClean="0">
                    <a:solidFill>
                      <a:prstClr val="black"/>
                    </a:solidFill>
                    <a:latin typeface="Arial"/>
                    <a:ea typeface="+mn-ea"/>
                    <a:cs typeface="Arial" charset="0"/>
                  </a:rPr>
                  <a:t>Resistant</a:t>
                </a:r>
              </a:p>
            </p:txBody>
          </p:sp>
        </p:grpSp>
        <p:grpSp>
          <p:nvGrpSpPr>
            <p:cNvPr id="3162" name="Group 28"/>
            <p:cNvGrpSpPr>
              <a:grpSpLocks/>
            </p:cNvGrpSpPr>
            <p:nvPr/>
          </p:nvGrpSpPr>
          <p:grpSpPr bwMode="auto">
            <a:xfrm>
              <a:off x="6781800" y="5965031"/>
              <a:ext cx="1782763" cy="338138"/>
              <a:chOff x="6781800" y="5965031"/>
              <a:chExt cx="1782763" cy="338138"/>
            </a:xfrm>
          </p:grpSpPr>
          <p:sp>
            <p:nvSpPr>
              <p:cNvPr id="63" name="Rectangle 62"/>
              <p:cNvSpPr/>
              <p:nvPr/>
            </p:nvSpPr>
            <p:spPr>
              <a:xfrm>
                <a:off x="6781817" y="6021262"/>
                <a:ext cx="228654" cy="226919"/>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prstClr val="white"/>
                  </a:solidFill>
                </a:endParaRPr>
              </a:p>
            </p:txBody>
          </p:sp>
          <p:sp>
            <p:nvSpPr>
              <p:cNvPr id="2" name="TextBox 64"/>
              <p:cNvSpPr txBox="1">
                <a:spLocks noChangeArrowheads="1"/>
              </p:cNvSpPr>
              <p:nvPr/>
            </p:nvSpPr>
            <p:spPr bwMode="auto">
              <a:xfrm>
                <a:off x="7239126" y="5965722"/>
                <a:ext cx="1325878" cy="33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600" dirty="0" smtClean="0">
                    <a:solidFill>
                      <a:prstClr val="black"/>
                    </a:solidFill>
                    <a:latin typeface="Arial"/>
                    <a:ea typeface="+mn-ea"/>
                    <a:cs typeface="Arial" charset="0"/>
                  </a:rPr>
                  <a:t>Intermediate</a:t>
                </a:r>
              </a:p>
            </p:txBody>
          </p:sp>
        </p:grpSp>
        <p:grpSp>
          <p:nvGrpSpPr>
            <p:cNvPr id="3163" name="Group 27"/>
            <p:cNvGrpSpPr>
              <a:grpSpLocks/>
            </p:cNvGrpSpPr>
            <p:nvPr/>
          </p:nvGrpSpPr>
          <p:grpSpPr bwMode="auto">
            <a:xfrm>
              <a:off x="6781800" y="6193631"/>
              <a:ext cx="1484312" cy="338138"/>
              <a:chOff x="6781800" y="6193631"/>
              <a:chExt cx="1484312" cy="338138"/>
            </a:xfrm>
          </p:grpSpPr>
          <p:sp>
            <p:nvSpPr>
              <p:cNvPr id="62" name="Rectangle 61"/>
              <p:cNvSpPr/>
              <p:nvPr/>
            </p:nvSpPr>
            <p:spPr>
              <a:xfrm>
                <a:off x="6781817" y="6249768"/>
                <a:ext cx="228654" cy="226919"/>
              </a:xfrm>
              <a:prstGeom prst="rect">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prstClr val="white"/>
                  </a:solidFill>
                </a:endParaRPr>
              </a:p>
            </p:txBody>
          </p:sp>
          <p:sp>
            <p:nvSpPr>
              <p:cNvPr id="3136" name="TextBox 66"/>
              <p:cNvSpPr txBox="1">
                <a:spLocks noChangeArrowheads="1"/>
              </p:cNvSpPr>
              <p:nvPr/>
            </p:nvSpPr>
            <p:spPr bwMode="auto">
              <a:xfrm>
                <a:off x="7251829" y="6194228"/>
                <a:ext cx="1014654" cy="33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600" dirty="0" smtClean="0">
                    <a:solidFill>
                      <a:prstClr val="black"/>
                    </a:solidFill>
                    <a:latin typeface="Arial"/>
                    <a:ea typeface="+mn-ea"/>
                    <a:cs typeface="Arial" charset="0"/>
                  </a:rPr>
                  <a:t>Sensitive</a:t>
                </a:r>
              </a:p>
            </p:txBody>
          </p:sp>
        </p:grpSp>
        <p:grpSp>
          <p:nvGrpSpPr>
            <p:cNvPr id="3164" name="Group 26"/>
            <p:cNvGrpSpPr>
              <a:grpSpLocks/>
            </p:cNvGrpSpPr>
            <p:nvPr/>
          </p:nvGrpSpPr>
          <p:grpSpPr bwMode="auto">
            <a:xfrm>
              <a:off x="6705600" y="6451353"/>
              <a:ext cx="1859404" cy="307776"/>
              <a:chOff x="6705600" y="6553200"/>
              <a:chExt cx="1859404" cy="338554"/>
            </a:xfrm>
          </p:grpSpPr>
          <p:sp>
            <p:nvSpPr>
              <p:cNvPr id="4" name="TextBox 98"/>
              <p:cNvSpPr txBox="1">
                <a:spLocks noChangeArrowheads="1"/>
              </p:cNvSpPr>
              <p:nvPr/>
            </p:nvSpPr>
            <p:spPr bwMode="auto">
              <a:xfrm>
                <a:off x="6705599" y="6553138"/>
                <a:ext cx="479539"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600" smtClean="0">
                    <a:solidFill>
                      <a:prstClr val="black"/>
                    </a:solidFill>
                    <a:latin typeface="Arial"/>
                    <a:ea typeface="+mn-ea"/>
                    <a:cs typeface="Arial" charset="0"/>
                  </a:rPr>
                  <a:t>NR</a:t>
                </a:r>
              </a:p>
            </p:txBody>
          </p:sp>
          <p:sp>
            <p:nvSpPr>
              <p:cNvPr id="3145" name="TextBox 66"/>
              <p:cNvSpPr txBox="1">
                <a:spLocks noChangeArrowheads="1"/>
              </p:cNvSpPr>
              <p:nvPr/>
            </p:nvSpPr>
            <p:spPr bwMode="auto">
              <a:xfrm>
                <a:off x="7239126" y="6553138"/>
                <a:ext cx="1325878"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1600" dirty="0" smtClean="0">
                    <a:solidFill>
                      <a:prstClr val="black"/>
                    </a:solidFill>
                    <a:latin typeface="Arial"/>
                    <a:ea typeface="+mn-ea"/>
                    <a:cs typeface="Arial" charset="0"/>
                  </a:rPr>
                  <a:t>Not reported</a:t>
                </a:r>
              </a:p>
            </p:txBody>
          </p:sp>
        </p:grpSp>
      </p:grpSp>
      <p:sp>
        <p:nvSpPr>
          <p:cNvPr id="93" name="Rectangle 92"/>
          <p:cNvSpPr/>
          <p:nvPr/>
        </p:nvSpPr>
        <p:spPr>
          <a:xfrm>
            <a:off x="8308418" y="5345113"/>
            <a:ext cx="228600" cy="228600"/>
          </a:xfrm>
          <a:prstGeom prst="rect">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 name="Rectangle 2"/>
          <p:cNvSpPr/>
          <p:nvPr/>
        </p:nvSpPr>
        <p:spPr>
          <a:xfrm>
            <a:off x="2514600" y="3810000"/>
            <a:ext cx="608013" cy="1905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p:nvPr/>
        </p:nvSpPr>
        <p:spPr>
          <a:xfrm>
            <a:off x="5367338" y="914400"/>
            <a:ext cx="663575" cy="5562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cxnSp>
        <p:nvCxnSpPr>
          <p:cNvPr id="91" name="Straight Connector 90"/>
          <p:cNvCxnSpPr/>
          <p:nvPr/>
        </p:nvCxnSpPr>
        <p:spPr>
          <a:xfrm>
            <a:off x="2438400" y="33528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40" name="Group 25"/>
          <p:cNvGrpSpPr>
            <a:grpSpLocks/>
          </p:cNvGrpSpPr>
          <p:nvPr/>
        </p:nvGrpSpPr>
        <p:grpSpPr bwMode="auto">
          <a:xfrm>
            <a:off x="2438400" y="1219200"/>
            <a:ext cx="457200" cy="315913"/>
            <a:chOff x="2438400" y="1284288"/>
            <a:chExt cx="457200" cy="315912"/>
          </a:xfrm>
        </p:grpSpPr>
        <p:sp>
          <p:nvSpPr>
            <p:cNvPr id="20" name="Oval 19"/>
            <p:cNvSpPr/>
            <p:nvPr/>
          </p:nvSpPr>
          <p:spPr>
            <a:xfrm>
              <a:off x="2438400" y="1284288"/>
              <a:ext cx="381000" cy="31591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5" name="Rectangle 24"/>
            <p:cNvSpPr/>
            <p:nvPr/>
          </p:nvSpPr>
          <p:spPr>
            <a:xfrm>
              <a:off x="2684463" y="1363663"/>
              <a:ext cx="211137" cy="168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grpSp>
      <p:grpSp>
        <p:nvGrpSpPr>
          <p:cNvPr id="3141" name="Group 94"/>
          <p:cNvGrpSpPr>
            <a:grpSpLocks/>
          </p:cNvGrpSpPr>
          <p:nvPr/>
        </p:nvGrpSpPr>
        <p:grpSpPr bwMode="auto">
          <a:xfrm>
            <a:off x="2438400" y="1589088"/>
            <a:ext cx="457200" cy="315912"/>
            <a:chOff x="2438400" y="1284288"/>
            <a:chExt cx="457200" cy="315912"/>
          </a:xfrm>
        </p:grpSpPr>
        <p:sp>
          <p:nvSpPr>
            <p:cNvPr id="96" name="Oval 95"/>
            <p:cNvSpPr/>
            <p:nvPr/>
          </p:nvSpPr>
          <p:spPr>
            <a:xfrm>
              <a:off x="2438400" y="1284288"/>
              <a:ext cx="381000" cy="31591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7" name="Rectangle 96"/>
            <p:cNvSpPr/>
            <p:nvPr/>
          </p:nvSpPr>
          <p:spPr>
            <a:xfrm>
              <a:off x="2684463" y="1363663"/>
              <a:ext cx="211137" cy="16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grpSp>
      <p:grpSp>
        <p:nvGrpSpPr>
          <p:cNvPr id="5" name="Group 97"/>
          <p:cNvGrpSpPr>
            <a:grpSpLocks/>
          </p:cNvGrpSpPr>
          <p:nvPr/>
        </p:nvGrpSpPr>
        <p:grpSpPr bwMode="auto">
          <a:xfrm>
            <a:off x="2438400" y="1954213"/>
            <a:ext cx="457200" cy="315912"/>
            <a:chOff x="2438400" y="1284288"/>
            <a:chExt cx="457200" cy="315912"/>
          </a:xfrm>
        </p:grpSpPr>
        <p:sp>
          <p:nvSpPr>
            <p:cNvPr id="99" name="Oval 98"/>
            <p:cNvSpPr/>
            <p:nvPr/>
          </p:nvSpPr>
          <p:spPr>
            <a:xfrm>
              <a:off x="2438400" y="1284288"/>
              <a:ext cx="381000" cy="31591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0" name="Rectangle 99"/>
            <p:cNvSpPr/>
            <p:nvPr/>
          </p:nvSpPr>
          <p:spPr>
            <a:xfrm>
              <a:off x="2684463" y="1363663"/>
              <a:ext cx="211137" cy="16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grpSp>
      <p:grpSp>
        <p:nvGrpSpPr>
          <p:cNvPr id="3143" name="Group 100"/>
          <p:cNvGrpSpPr>
            <a:grpSpLocks/>
          </p:cNvGrpSpPr>
          <p:nvPr/>
        </p:nvGrpSpPr>
        <p:grpSpPr bwMode="auto">
          <a:xfrm>
            <a:off x="2438400" y="2320925"/>
            <a:ext cx="457200" cy="315913"/>
            <a:chOff x="2438400" y="1284288"/>
            <a:chExt cx="457200" cy="315912"/>
          </a:xfrm>
        </p:grpSpPr>
        <p:sp>
          <p:nvSpPr>
            <p:cNvPr id="102" name="Oval 101"/>
            <p:cNvSpPr/>
            <p:nvPr/>
          </p:nvSpPr>
          <p:spPr>
            <a:xfrm>
              <a:off x="2438400" y="1284288"/>
              <a:ext cx="381000" cy="31591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3" name="Rectangle 102"/>
            <p:cNvSpPr/>
            <p:nvPr/>
          </p:nvSpPr>
          <p:spPr>
            <a:xfrm>
              <a:off x="2684463" y="1363663"/>
              <a:ext cx="211137" cy="168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grpSp>
      <p:grpSp>
        <p:nvGrpSpPr>
          <p:cNvPr id="3144" name="Group 103"/>
          <p:cNvGrpSpPr>
            <a:grpSpLocks/>
          </p:cNvGrpSpPr>
          <p:nvPr/>
        </p:nvGrpSpPr>
        <p:grpSpPr bwMode="auto">
          <a:xfrm>
            <a:off x="2438400" y="2701925"/>
            <a:ext cx="457200" cy="315913"/>
            <a:chOff x="2438400" y="1284288"/>
            <a:chExt cx="457200" cy="315912"/>
          </a:xfrm>
        </p:grpSpPr>
        <p:sp>
          <p:nvSpPr>
            <p:cNvPr id="105" name="Oval 104"/>
            <p:cNvSpPr/>
            <p:nvPr/>
          </p:nvSpPr>
          <p:spPr>
            <a:xfrm>
              <a:off x="2438400" y="1284288"/>
              <a:ext cx="381000" cy="31591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6" name="Rectangle 105"/>
            <p:cNvSpPr/>
            <p:nvPr/>
          </p:nvSpPr>
          <p:spPr>
            <a:xfrm>
              <a:off x="2684463" y="1363663"/>
              <a:ext cx="211137" cy="168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grpSp>
      <p:cxnSp>
        <p:nvCxnSpPr>
          <p:cNvPr id="119" name="Straight Arrow Connector 118"/>
          <p:cNvCxnSpPr/>
          <p:nvPr/>
        </p:nvCxnSpPr>
        <p:spPr>
          <a:xfrm>
            <a:off x="2019300" y="2727325"/>
            <a:ext cx="342900" cy="1588"/>
          </a:xfrm>
          <a:prstGeom prst="straightConnector1">
            <a:avLst/>
          </a:prstGeom>
          <a:ln w="222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TextBox 25"/>
          <p:cNvSpPr txBox="1">
            <a:spLocks noChangeArrowheads="1"/>
          </p:cNvSpPr>
          <p:nvPr/>
        </p:nvSpPr>
        <p:spPr bwMode="auto">
          <a:xfrm>
            <a:off x="1106488" y="2568575"/>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600" b="1" dirty="0" smtClean="0">
                <a:solidFill>
                  <a:prstClr val="black"/>
                </a:solidFill>
                <a:latin typeface="Arial"/>
                <a:ea typeface="+mn-ea"/>
                <a:cs typeface="Arial" charset="0"/>
              </a:rPr>
              <a:t>Exon 8 </a:t>
            </a:r>
          </a:p>
        </p:txBody>
      </p:sp>
      <p:cxnSp>
        <p:nvCxnSpPr>
          <p:cNvPr id="121" name="Straight Arrow Connector 120"/>
          <p:cNvCxnSpPr/>
          <p:nvPr/>
        </p:nvCxnSpPr>
        <p:spPr>
          <a:xfrm>
            <a:off x="2019300" y="3592513"/>
            <a:ext cx="590550" cy="0"/>
          </a:xfrm>
          <a:prstGeom prst="straightConnector1">
            <a:avLst/>
          </a:prstGeom>
          <a:ln w="222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2019300" y="4100513"/>
            <a:ext cx="476250" cy="0"/>
          </a:xfrm>
          <a:prstGeom prst="straightConnector1">
            <a:avLst/>
          </a:prstGeom>
          <a:ln w="222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2038350" y="5183188"/>
            <a:ext cx="476250" cy="0"/>
          </a:xfrm>
          <a:prstGeom prst="straightConnector1">
            <a:avLst/>
          </a:prstGeom>
          <a:ln w="222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8308418" y="4856163"/>
            <a:ext cx="228600" cy="228600"/>
          </a:xfrm>
          <a:prstGeom prst="rect">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Tree>
    <p:extLst>
      <p:ext uri="{BB962C8B-B14F-4D97-AF65-F5344CB8AC3E}">
        <p14:creationId xmlns:p14="http://schemas.microsoft.com/office/powerpoint/2010/main" val="25190226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chemeClr val="tx1"/>
                </a:solidFill>
              </a:rPr>
              <a:t>Circulating Tumor DNA (</a:t>
            </a:r>
            <a:r>
              <a:rPr lang="en-US" sz="3600" dirty="0" err="1" smtClean="0">
                <a:solidFill>
                  <a:schemeClr val="tx1"/>
                </a:solidFill>
              </a:rPr>
              <a:t>ctDNA</a:t>
            </a:r>
            <a:r>
              <a:rPr lang="en-US" sz="3600" dirty="0" smtClean="0">
                <a:solidFill>
                  <a:schemeClr val="tx1"/>
                </a:solidFill>
              </a:rPr>
              <a:t>)</a:t>
            </a:r>
            <a:endParaRPr lang="en-US" sz="3600" dirty="0">
              <a:solidFill>
                <a:schemeClr val="tx1"/>
              </a:solidFill>
            </a:endParaRPr>
          </a:p>
        </p:txBody>
      </p:sp>
      <p:sp>
        <p:nvSpPr>
          <p:cNvPr id="4" name="AutoShape 4" descr="https://www.sysmex-inostics.com/fileadmin/media/f121/Teaser/circulating_tumor_cell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801" y="1828800"/>
            <a:ext cx="663892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91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humandigestive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693738"/>
            <a:ext cx="4545012" cy="5865812"/>
          </a:xfrm>
          <a:prstGeom prst="rect">
            <a:avLst/>
          </a:prstGeom>
          <a:noFill/>
          <a:ln w="22225">
            <a:solidFill>
              <a:srgbClr val="A50021"/>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36"/>
          <p:cNvGrpSpPr>
            <a:grpSpLocks/>
          </p:cNvGrpSpPr>
          <p:nvPr/>
        </p:nvGrpSpPr>
        <p:grpSpPr bwMode="auto">
          <a:xfrm>
            <a:off x="2082800" y="1844675"/>
            <a:ext cx="2303463" cy="3722688"/>
            <a:chOff x="2200" y="1162"/>
            <a:chExt cx="1451" cy="2345"/>
          </a:xfrm>
        </p:grpSpPr>
        <p:grpSp>
          <p:nvGrpSpPr>
            <p:cNvPr id="145441" name="Group 3"/>
            <p:cNvGrpSpPr>
              <a:grpSpLocks/>
            </p:cNvGrpSpPr>
            <p:nvPr/>
          </p:nvGrpSpPr>
          <p:grpSpPr bwMode="auto">
            <a:xfrm>
              <a:off x="2336" y="1752"/>
              <a:ext cx="1315" cy="1755"/>
              <a:chOff x="2336" y="1752"/>
              <a:chExt cx="1315" cy="1755"/>
            </a:xfrm>
          </p:grpSpPr>
          <p:sp>
            <p:nvSpPr>
              <p:cNvPr id="145444" name="AutoShape 4"/>
              <p:cNvSpPr>
                <a:spLocks noChangeArrowheads="1"/>
              </p:cNvSpPr>
              <p:nvPr/>
            </p:nvSpPr>
            <p:spPr bwMode="auto">
              <a:xfrm>
                <a:off x="2395" y="1752"/>
                <a:ext cx="576" cy="576"/>
              </a:xfrm>
              <a:prstGeom prst="irregularSeal2">
                <a:avLst/>
              </a:prstGeom>
              <a:solidFill>
                <a:srgbClr val="808080"/>
              </a:solidFill>
              <a:ln w="9525">
                <a:solidFill>
                  <a:schemeClr val="tx1"/>
                </a:solidFill>
                <a:miter lim="800000"/>
                <a:headEnd/>
                <a:tailEnd/>
              </a:ln>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800" b="1" dirty="0">
                    <a:solidFill>
                      <a:srgbClr val="FFFFFF"/>
                    </a:solidFill>
                    <a:latin typeface="Tahoma" pitchFamily="34" charset="0"/>
                  </a:rPr>
                  <a:t>ex.11</a:t>
                </a:r>
              </a:p>
            </p:txBody>
          </p:sp>
          <p:sp>
            <p:nvSpPr>
              <p:cNvPr id="145445" name="AutoShape 5"/>
              <p:cNvSpPr>
                <a:spLocks noChangeArrowheads="1"/>
              </p:cNvSpPr>
              <p:nvPr/>
            </p:nvSpPr>
            <p:spPr bwMode="auto">
              <a:xfrm>
                <a:off x="2563" y="2296"/>
                <a:ext cx="576" cy="576"/>
              </a:xfrm>
              <a:prstGeom prst="irregularSeal2">
                <a:avLst/>
              </a:prstGeom>
              <a:solidFill>
                <a:srgbClr val="808080"/>
              </a:solidFill>
              <a:ln w="9525">
                <a:solidFill>
                  <a:schemeClr val="tx1"/>
                </a:solidFill>
                <a:miter lim="800000"/>
                <a:headEnd/>
                <a:tailEnd/>
              </a:ln>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800" b="1">
                    <a:solidFill>
                      <a:srgbClr val="FFFFFF"/>
                    </a:solidFill>
                    <a:latin typeface="Tahoma" pitchFamily="34" charset="0"/>
                  </a:rPr>
                  <a:t>ex.11</a:t>
                </a:r>
              </a:p>
            </p:txBody>
          </p:sp>
          <p:sp>
            <p:nvSpPr>
              <p:cNvPr id="145446" name="AutoShape 6"/>
              <p:cNvSpPr>
                <a:spLocks noChangeArrowheads="1"/>
              </p:cNvSpPr>
              <p:nvPr/>
            </p:nvSpPr>
            <p:spPr bwMode="auto">
              <a:xfrm>
                <a:off x="2336" y="2931"/>
                <a:ext cx="576" cy="576"/>
              </a:xfrm>
              <a:prstGeom prst="irregularSeal2">
                <a:avLst/>
              </a:prstGeom>
              <a:solidFill>
                <a:srgbClr val="808080"/>
              </a:solidFill>
              <a:ln w="9525">
                <a:solidFill>
                  <a:schemeClr val="tx1"/>
                </a:solidFill>
                <a:miter lim="800000"/>
                <a:headEnd/>
                <a:tailEnd/>
              </a:ln>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800" b="1">
                    <a:solidFill>
                      <a:srgbClr val="FFFFFF"/>
                    </a:solidFill>
                    <a:latin typeface="Tahoma" pitchFamily="34" charset="0"/>
                  </a:rPr>
                  <a:t>ex.11</a:t>
                </a:r>
              </a:p>
            </p:txBody>
          </p:sp>
          <p:sp>
            <p:nvSpPr>
              <p:cNvPr id="145447" name="AutoShape 7"/>
              <p:cNvSpPr>
                <a:spLocks noChangeArrowheads="1"/>
              </p:cNvSpPr>
              <p:nvPr/>
            </p:nvSpPr>
            <p:spPr bwMode="auto">
              <a:xfrm>
                <a:off x="3075" y="2854"/>
                <a:ext cx="576" cy="576"/>
              </a:xfrm>
              <a:prstGeom prst="irregularSeal2">
                <a:avLst/>
              </a:prstGeom>
              <a:solidFill>
                <a:srgbClr val="808080"/>
              </a:solidFill>
              <a:ln w="9525">
                <a:solidFill>
                  <a:schemeClr val="tx1"/>
                </a:solidFill>
                <a:miter lim="800000"/>
                <a:headEnd/>
                <a:tailEnd/>
              </a:ln>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800" b="1">
                    <a:solidFill>
                      <a:srgbClr val="FFFFFF"/>
                    </a:solidFill>
                    <a:latin typeface="Tahoma" pitchFamily="34" charset="0"/>
                  </a:rPr>
                  <a:t>ex.11</a:t>
                </a:r>
              </a:p>
            </p:txBody>
          </p:sp>
        </p:grpSp>
        <p:sp>
          <p:nvSpPr>
            <p:cNvPr id="145442" name="Rectangle 9"/>
            <p:cNvSpPr>
              <a:spLocks noChangeArrowheads="1"/>
            </p:cNvSpPr>
            <p:nvPr/>
          </p:nvSpPr>
          <p:spPr bwMode="auto">
            <a:xfrm>
              <a:off x="2200" y="1525"/>
              <a:ext cx="725" cy="226"/>
            </a:xfrm>
            <a:prstGeom prst="rect">
              <a:avLst/>
            </a:prstGeom>
            <a:solidFill>
              <a:srgbClr val="808080"/>
            </a:solidFill>
            <a:ln w="9525">
              <a:solidFill>
                <a:schemeClr val="tx1"/>
              </a:solidFill>
              <a:miter lim="800000"/>
              <a:headEnd/>
              <a:tailEnd/>
            </a:ln>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800" b="1">
                  <a:solidFill>
                    <a:srgbClr val="FFFFFF"/>
                  </a:solidFill>
                  <a:latin typeface="Tahoma" pitchFamily="34" charset="0"/>
                </a:rPr>
                <a:t>prim. mut.</a:t>
              </a:r>
            </a:p>
          </p:txBody>
        </p:sp>
        <p:sp>
          <p:nvSpPr>
            <p:cNvPr id="145443" name="AutoShape 10"/>
            <p:cNvSpPr>
              <a:spLocks noChangeArrowheads="1"/>
            </p:cNvSpPr>
            <p:nvPr/>
          </p:nvSpPr>
          <p:spPr bwMode="auto">
            <a:xfrm>
              <a:off x="2381" y="1162"/>
              <a:ext cx="318" cy="4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92 w 21600"/>
                <a:gd name="T19" fmla="*/ 3140 h 21600"/>
                <a:gd name="T20" fmla="*/ 18408 w 21600"/>
                <a:gd name="T21" fmla="*/ 1846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8418" y="5399"/>
                    <a:pt x="6318" y="6960"/>
                    <a:pt x="5630" y="9240"/>
                  </a:cubicBezTo>
                  <a:lnTo>
                    <a:pt x="460" y="7680"/>
                  </a:lnTo>
                  <a:cubicBezTo>
                    <a:pt x="1836" y="3120"/>
                    <a:pt x="6036"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808080"/>
            </a:solidFill>
            <a:ln w="9525">
              <a:solidFill>
                <a:schemeClr val="tx1"/>
              </a:solidFill>
              <a:miter lim="800000"/>
              <a:headEnd/>
              <a:tailEnd/>
            </a:ln>
          </p:spPr>
          <p:txBody>
            <a:bodyPr wrap="none" anchor="ctr"/>
            <a:lstStyle/>
            <a:p>
              <a:endParaRPr lang="en-US"/>
            </a:p>
          </p:txBody>
        </p:sp>
      </p:grpSp>
      <p:grpSp>
        <p:nvGrpSpPr>
          <p:cNvPr id="4" name="Group 42"/>
          <p:cNvGrpSpPr>
            <a:grpSpLocks/>
          </p:cNvGrpSpPr>
          <p:nvPr/>
        </p:nvGrpSpPr>
        <p:grpSpPr bwMode="auto">
          <a:xfrm>
            <a:off x="2225675" y="1412875"/>
            <a:ext cx="2809875" cy="4248150"/>
            <a:chOff x="2290" y="890"/>
            <a:chExt cx="1770" cy="2676"/>
          </a:xfrm>
        </p:grpSpPr>
        <p:sp>
          <p:nvSpPr>
            <p:cNvPr id="145434" name="Rectangle 16"/>
            <p:cNvSpPr>
              <a:spLocks noChangeArrowheads="1"/>
            </p:cNvSpPr>
            <p:nvPr/>
          </p:nvSpPr>
          <p:spPr bwMode="auto">
            <a:xfrm>
              <a:off x="2971" y="1526"/>
              <a:ext cx="725" cy="226"/>
            </a:xfrm>
            <a:prstGeom prst="rect">
              <a:avLst/>
            </a:prstGeom>
            <a:solidFill>
              <a:srgbClr val="000080"/>
            </a:solidFill>
            <a:ln w="9525">
              <a:solidFill>
                <a:schemeClr val="tx1"/>
              </a:solidFill>
              <a:miter lim="800000"/>
              <a:headEnd/>
              <a:tailEnd/>
            </a:ln>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800" b="1" dirty="0">
                  <a:solidFill>
                    <a:srgbClr val="FFFFFF"/>
                  </a:solidFill>
                  <a:latin typeface="Tahoma" pitchFamily="34" charset="0"/>
                </a:rPr>
                <a:t>sec. mut.</a:t>
              </a:r>
            </a:p>
          </p:txBody>
        </p:sp>
        <p:sp>
          <p:nvSpPr>
            <p:cNvPr id="145435" name="AutoShape 17"/>
            <p:cNvSpPr>
              <a:spLocks noChangeArrowheads="1"/>
            </p:cNvSpPr>
            <p:nvPr/>
          </p:nvSpPr>
          <p:spPr bwMode="auto">
            <a:xfrm>
              <a:off x="2290" y="890"/>
              <a:ext cx="953" cy="7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3 w 21600"/>
                <a:gd name="T19" fmla="*/ 3164 h 21600"/>
                <a:gd name="T20" fmla="*/ 1842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8706" y="5399"/>
                    <a:pt x="6802" y="6609"/>
                    <a:pt x="5912" y="8504"/>
                  </a:cubicBezTo>
                  <a:lnTo>
                    <a:pt x="1024" y="6208"/>
                  </a:lnTo>
                  <a:cubicBezTo>
                    <a:pt x="2804" y="2419"/>
                    <a:pt x="6613"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0080"/>
            </a:solidFill>
            <a:ln w="9525">
              <a:solidFill>
                <a:schemeClr val="tx1"/>
              </a:solidFill>
              <a:miter lim="800000"/>
              <a:headEnd/>
              <a:tailEnd/>
            </a:ln>
          </p:spPr>
          <p:txBody>
            <a:bodyPr wrap="none" anchor="ctr"/>
            <a:lstStyle/>
            <a:p>
              <a:endParaRPr lang="en-US"/>
            </a:p>
          </p:txBody>
        </p:sp>
        <p:grpSp>
          <p:nvGrpSpPr>
            <p:cNvPr id="145436" name="Group 37"/>
            <p:cNvGrpSpPr>
              <a:grpSpLocks/>
            </p:cNvGrpSpPr>
            <p:nvPr/>
          </p:nvGrpSpPr>
          <p:grpSpPr bwMode="auto">
            <a:xfrm>
              <a:off x="2608" y="1706"/>
              <a:ext cx="1452" cy="1860"/>
              <a:chOff x="2290" y="1706"/>
              <a:chExt cx="1452" cy="1860"/>
            </a:xfrm>
          </p:grpSpPr>
          <p:sp>
            <p:nvSpPr>
              <p:cNvPr id="145437" name="AutoShape 38"/>
              <p:cNvSpPr>
                <a:spLocks noChangeArrowheads="1"/>
              </p:cNvSpPr>
              <p:nvPr/>
            </p:nvSpPr>
            <p:spPr bwMode="auto">
              <a:xfrm>
                <a:off x="2381" y="1706"/>
                <a:ext cx="635" cy="635"/>
              </a:xfrm>
              <a:prstGeom prst="irregularSeal2">
                <a:avLst/>
              </a:prstGeom>
              <a:solidFill>
                <a:srgbClr val="000080"/>
              </a:solidFill>
              <a:ln w="9525">
                <a:solidFill>
                  <a:schemeClr val="tx1"/>
                </a:solidFill>
                <a:miter lim="800000"/>
                <a:headEnd/>
                <a:tailEnd/>
              </a:ln>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600" b="1">
                    <a:solidFill>
                      <a:srgbClr val="FFFF00"/>
                    </a:solidFill>
                    <a:latin typeface="Tahoma" pitchFamily="34" charset="0"/>
                  </a:rPr>
                  <a:t>V654A</a:t>
                </a:r>
              </a:p>
            </p:txBody>
          </p:sp>
          <p:sp>
            <p:nvSpPr>
              <p:cNvPr id="145438" name="AutoShape 39"/>
              <p:cNvSpPr>
                <a:spLocks noChangeArrowheads="1"/>
              </p:cNvSpPr>
              <p:nvPr/>
            </p:nvSpPr>
            <p:spPr bwMode="auto">
              <a:xfrm>
                <a:off x="2517" y="2251"/>
                <a:ext cx="681" cy="635"/>
              </a:xfrm>
              <a:prstGeom prst="irregularSeal2">
                <a:avLst/>
              </a:prstGeom>
              <a:solidFill>
                <a:srgbClr val="000080"/>
              </a:solidFill>
              <a:ln w="9525">
                <a:solidFill>
                  <a:schemeClr val="tx1"/>
                </a:solidFill>
                <a:miter lim="800000"/>
                <a:headEnd/>
                <a:tailEnd/>
              </a:ln>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600" b="1">
                    <a:solidFill>
                      <a:srgbClr val="00FFFF"/>
                    </a:solidFill>
                    <a:latin typeface="Tahoma" pitchFamily="34" charset="0"/>
                  </a:rPr>
                  <a:t>D820G</a:t>
                </a:r>
              </a:p>
            </p:txBody>
          </p:sp>
          <p:sp>
            <p:nvSpPr>
              <p:cNvPr id="145439" name="AutoShape 40"/>
              <p:cNvSpPr>
                <a:spLocks noChangeArrowheads="1"/>
              </p:cNvSpPr>
              <p:nvPr/>
            </p:nvSpPr>
            <p:spPr bwMode="auto">
              <a:xfrm>
                <a:off x="2290" y="2886"/>
                <a:ext cx="726" cy="680"/>
              </a:xfrm>
              <a:prstGeom prst="irregularSeal2">
                <a:avLst/>
              </a:prstGeom>
              <a:solidFill>
                <a:srgbClr val="000080"/>
              </a:solidFill>
              <a:ln w="9525">
                <a:solidFill>
                  <a:schemeClr val="tx1"/>
                </a:solidFill>
                <a:miter lim="800000"/>
                <a:headEnd/>
                <a:tailEnd/>
              </a:ln>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600" b="1">
                    <a:solidFill>
                      <a:srgbClr val="00FFFF"/>
                    </a:solidFill>
                    <a:latin typeface="Tahoma" pitchFamily="34" charset="0"/>
                  </a:rPr>
                  <a:t>N822Y</a:t>
                </a:r>
              </a:p>
            </p:txBody>
          </p:sp>
          <p:sp>
            <p:nvSpPr>
              <p:cNvPr id="145440" name="AutoShape 41"/>
              <p:cNvSpPr>
                <a:spLocks noChangeArrowheads="1"/>
              </p:cNvSpPr>
              <p:nvPr/>
            </p:nvSpPr>
            <p:spPr bwMode="auto">
              <a:xfrm>
                <a:off x="3016" y="2795"/>
                <a:ext cx="726" cy="680"/>
              </a:xfrm>
              <a:prstGeom prst="irregularSeal2">
                <a:avLst/>
              </a:prstGeom>
              <a:solidFill>
                <a:srgbClr val="000080"/>
              </a:solidFill>
              <a:ln w="9525">
                <a:solidFill>
                  <a:schemeClr val="tx1"/>
                </a:solidFill>
                <a:miter lim="800000"/>
                <a:headEnd/>
                <a:tailEnd/>
              </a:ln>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600" b="1">
                    <a:solidFill>
                      <a:srgbClr val="00FFFF"/>
                    </a:solidFill>
                    <a:latin typeface="Tahoma" pitchFamily="34" charset="0"/>
                  </a:rPr>
                  <a:t>N822Y</a:t>
                </a:r>
              </a:p>
            </p:txBody>
          </p:sp>
        </p:grpSp>
      </p:grpSp>
      <p:grpSp>
        <p:nvGrpSpPr>
          <p:cNvPr id="6" name="Group 41"/>
          <p:cNvGrpSpPr>
            <a:grpSpLocks/>
          </p:cNvGrpSpPr>
          <p:nvPr/>
        </p:nvGrpSpPr>
        <p:grpSpPr bwMode="auto">
          <a:xfrm>
            <a:off x="2628900" y="2460625"/>
            <a:ext cx="3128963" cy="3489325"/>
            <a:chOff x="2628900" y="2460625"/>
            <a:chExt cx="3128963" cy="3489326"/>
          </a:xfrm>
        </p:grpSpPr>
        <p:grpSp>
          <p:nvGrpSpPr>
            <p:cNvPr id="145419" name="Group 43"/>
            <p:cNvGrpSpPr>
              <a:grpSpLocks/>
            </p:cNvGrpSpPr>
            <p:nvPr/>
          </p:nvGrpSpPr>
          <p:grpSpPr bwMode="auto">
            <a:xfrm>
              <a:off x="2801938" y="2460625"/>
              <a:ext cx="2881313" cy="911225"/>
              <a:chOff x="2653" y="1550"/>
              <a:chExt cx="1815" cy="574"/>
            </a:xfrm>
          </p:grpSpPr>
          <p:sp>
            <p:nvSpPr>
              <p:cNvPr id="145429" name="Oval 44"/>
              <p:cNvSpPr>
                <a:spLocks noChangeArrowheads="1"/>
              </p:cNvSpPr>
              <p:nvPr/>
            </p:nvSpPr>
            <p:spPr bwMode="auto">
              <a:xfrm>
                <a:off x="2653" y="1979"/>
                <a:ext cx="109" cy="145"/>
              </a:xfrm>
              <a:prstGeom prst="ellipse">
                <a:avLst/>
              </a:prstGeom>
              <a:solidFill>
                <a:srgbClr val="000000"/>
              </a:solidFill>
              <a:ln w="9525">
                <a:solidFill>
                  <a:schemeClr val="tx1"/>
                </a:solidFill>
                <a:round/>
                <a:headEnd/>
                <a:tailEnd/>
              </a:ln>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endParaRPr lang="de-CH" altLang="en-US" sz="1800" b="1">
                  <a:solidFill>
                    <a:srgbClr val="FFFFFF"/>
                  </a:solidFill>
                  <a:latin typeface="Tahoma" pitchFamily="34" charset="0"/>
                </a:endParaRPr>
              </a:p>
            </p:txBody>
          </p:sp>
          <p:sp>
            <p:nvSpPr>
              <p:cNvPr id="145430" name="Rectangle 45"/>
              <p:cNvSpPr>
                <a:spLocks noChangeArrowheads="1"/>
              </p:cNvSpPr>
              <p:nvPr/>
            </p:nvSpPr>
            <p:spPr bwMode="auto">
              <a:xfrm>
                <a:off x="3923" y="1550"/>
                <a:ext cx="545" cy="2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600" b="1" dirty="0">
                    <a:solidFill>
                      <a:srgbClr val="00FFFF"/>
                    </a:solidFill>
                    <a:latin typeface="Tahoma" pitchFamily="34" charset="0"/>
                  </a:rPr>
                  <a:t>D820G</a:t>
                </a:r>
              </a:p>
            </p:txBody>
          </p:sp>
          <p:sp>
            <p:nvSpPr>
              <p:cNvPr id="145431" name="Rectangle 46"/>
              <p:cNvSpPr>
                <a:spLocks noChangeArrowheads="1"/>
              </p:cNvSpPr>
              <p:nvPr/>
            </p:nvSpPr>
            <p:spPr bwMode="auto">
              <a:xfrm>
                <a:off x="3923" y="1786"/>
                <a:ext cx="545" cy="2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600" b="1" dirty="0">
                    <a:solidFill>
                      <a:srgbClr val="FFFF00"/>
                    </a:solidFill>
                    <a:latin typeface="Tahoma" pitchFamily="34" charset="0"/>
                  </a:rPr>
                  <a:t>V654A</a:t>
                </a:r>
              </a:p>
            </p:txBody>
          </p:sp>
          <p:sp>
            <p:nvSpPr>
              <p:cNvPr id="145432" name="Line 47"/>
              <p:cNvSpPr>
                <a:spLocks noChangeShapeType="1"/>
              </p:cNvSpPr>
              <p:nvPr/>
            </p:nvSpPr>
            <p:spPr bwMode="auto">
              <a:xfrm flipH="1">
                <a:off x="2971" y="1797"/>
                <a:ext cx="90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33" name="Line 48"/>
              <p:cNvSpPr>
                <a:spLocks noChangeShapeType="1"/>
              </p:cNvSpPr>
              <p:nvPr/>
            </p:nvSpPr>
            <p:spPr bwMode="auto">
              <a:xfrm flipH="1">
                <a:off x="2699" y="1797"/>
                <a:ext cx="272"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5420" name="Group 49"/>
            <p:cNvGrpSpPr>
              <a:grpSpLocks/>
            </p:cNvGrpSpPr>
            <p:nvPr/>
          </p:nvGrpSpPr>
          <p:grpSpPr bwMode="auto">
            <a:xfrm>
              <a:off x="3017838" y="3500438"/>
              <a:ext cx="2740025" cy="735013"/>
              <a:chOff x="2789" y="2205"/>
              <a:chExt cx="1726" cy="463"/>
            </a:xfrm>
          </p:grpSpPr>
          <p:sp>
            <p:nvSpPr>
              <p:cNvPr id="145427" name="AutoShape 50"/>
              <p:cNvSpPr>
                <a:spLocks/>
              </p:cNvSpPr>
              <p:nvPr/>
            </p:nvSpPr>
            <p:spPr bwMode="auto">
              <a:xfrm>
                <a:off x="3923" y="2205"/>
                <a:ext cx="592" cy="235"/>
              </a:xfrm>
              <a:prstGeom prst="borderCallout2">
                <a:avLst>
                  <a:gd name="adj1" fmla="val 30639"/>
                  <a:gd name="adj2" fmla="val -8648"/>
                  <a:gd name="adj3" fmla="val 30639"/>
                  <a:gd name="adj4" fmla="val -103602"/>
                  <a:gd name="adj5" fmla="val 149787"/>
                  <a:gd name="adj6" fmla="val -192972"/>
                </a:avLst>
              </a:prstGeom>
              <a:solidFill>
                <a:srgbClr val="000000"/>
              </a:solidFill>
              <a:ln w="9525">
                <a:solidFill>
                  <a:srgbClr val="000000"/>
                </a:solidFill>
                <a:miter lim="800000"/>
                <a:headEnd/>
                <a:tailEnd/>
              </a:ln>
            </p:spPr>
            <p:txBody>
              <a:bodyP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600" b="1" dirty="0" smtClean="0">
                    <a:solidFill>
                      <a:srgbClr val="00FFFF"/>
                    </a:solidFill>
                    <a:latin typeface="Tahoma" pitchFamily="34" charset="0"/>
                  </a:rPr>
                  <a:t>D816HG</a:t>
                </a:r>
                <a:endParaRPr lang="de-DE" altLang="en-US" sz="1600" b="1" dirty="0">
                  <a:solidFill>
                    <a:srgbClr val="00FFFF"/>
                  </a:solidFill>
                  <a:latin typeface="Tahoma" pitchFamily="34" charset="0"/>
                </a:endParaRPr>
              </a:p>
            </p:txBody>
          </p:sp>
          <p:sp>
            <p:nvSpPr>
              <p:cNvPr id="145428" name="Oval 51"/>
              <p:cNvSpPr>
                <a:spLocks noChangeArrowheads="1"/>
              </p:cNvSpPr>
              <p:nvPr/>
            </p:nvSpPr>
            <p:spPr bwMode="auto">
              <a:xfrm>
                <a:off x="2789" y="2523"/>
                <a:ext cx="109" cy="145"/>
              </a:xfrm>
              <a:prstGeom prst="ellipse">
                <a:avLst/>
              </a:prstGeom>
              <a:solidFill>
                <a:srgbClr val="000000"/>
              </a:solidFill>
              <a:ln w="9525">
                <a:solidFill>
                  <a:schemeClr val="tx1"/>
                </a:solidFill>
                <a:round/>
                <a:headEnd/>
                <a:tailEnd/>
              </a:ln>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endParaRPr lang="de-CH" altLang="en-US" sz="1800" b="1">
                  <a:solidFill>
                    <a:srgbClr val="FFFFFF"/>
                  </a:solidFill>
                  <a:latin typeface="Tahoma" pitchFamily="34" charset="0"/>
                </a:endParaRPr>
              </a:p>
            </p:txBody>
          </p:sp>
        </p:grpSp>
        <p:grpSp>
          <p:nvGrpSpPr>
            <p:cNvPr id="145421" name="Group 52"/>
            <p:cNvGrpSpPr>
              <a:grpSpLocks/>
            </p:cNvGrpSpPr>
            <p:nvPr/>
          </p:nvGrpSpPr>
          <p:grpSpPr bwMode="auto">
            <a:xfrm>
              <a:off x="3810000" y="4149725"/>
              <a:ext cx="1927225" cy="949325"/>
              <a:chOff x="3288" y="2614"/>
              <a:chExt cx="1214" cy="598"/>
            </a:xfrm>
          </p:grpSpPr>
          <p:sp>
            <p:nvSpPr>
              <p:cNvPr id="145425" name="AutoShape 53"/>
              <p:cNvSpPr>
                <a:spLocks/>
              </p:cNvSpPr>
              <p:nvPr/>
            </p:nvSpPr>
            <p:spPr bwMode="auto">
              <a:xfrm>
                <a:off x="3932" y="2614"/>
                <a:ext cx="570" cy="227"/>
              </a:xfrm>
              <a:prstGeom prst="borderCallout2">
                <a:avLst>
                  <a:gd name="adj1" fmla="val 31718"/>
                  <a:gd name="adj2" fmla="val -8824"/>
                  <a:gd name="adj3" fmla="val 31718"/>
                  <a:gd name="adj4" fmla="val -41361"/>
                  <a:gd name="adj5" fmla="val 211014"/>
                  <a:gd name="adj6" fmla="val -108273"/>
                </a:avLst>
              </a:prstGeom>
              <a:solidFill>
                <a:srgbClr val="000000"/>
              </a:solidFill>
              <a:ln w="9525">
                <a:solidFill>
                  <a:srgbClr val="000000"/>
                </a:solidFill>
                <a:miter lim="800000"/>
                <a:headEnd/>
                <a:tailEnd/>
              </a:ln>
            </p:spPr>
            <p:txBody>
              <a:bodyP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600" b="1" dirty="0">
                    <a:solidFill>
                      <a:srgbClr val="00FFFF"/>
                    </a:solidFill>
                    <a:latin typeface="Tahoma" pitchFamily="34" charset="0"/>
                  </a:rPr>
                  <a:t>N822K</a:t>
                </a:r>
              </a:p>
            </p:txBody>
          </p:sp>
          <p:sp>
            <p:nvSpPr>
              <p:cNvPr id="145426" name="Oval 54"/>
              <p:cNvSpPr>
                <a:spLocks noChangeArrowheads="1"/>
              </p:cNvSpPr>
              <p:nvPr/>
            </p:nvSpPr>
            <p:spPr bwMode="auto">
              <a:xfrm>
                <a:off x="3288" y="3067"/>
                <a:ext cx="109" cy="145"/>
              </a:xfrm>
              <a:prstGeom prst="ellipse">
                <a:avLst/>
              </a:prstGeom>
              <a:solidFill>
                <a:srgbClr val="000000"/>
              </a:solidFill>
              <a:ln w="9525">
                <a:solidFill>
                  <a:schemeClr val="tx1"/>
                </a:solidFill>
                <a:round/>
                <a:headEnd/>
                <a:tailEnd/>
              </a:ln>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endParaRPr lang="de-CH" altLang="en-US" sz="1800" b="1">
                  <a:solidFill>
                    <a:srgbClr val="FFFFFF"/>
                  </a:solidFill>
                  <a:latin typeface="Tahoma" pitchFamily="34" charset="0"/>
                </a:endParaRPr>
              </a:p>
            </p:txBody>
          </p:sp>
        </p:grpSp>
        <p:grpSp>
          <p:nvGrpSpPr>
            <p:cNvPr id="145422" name="Group 55"/>
            <p:cNvGrpSpPr>
              <a:grpSpLocks/>
            </p:cNvGrpSpPr>
            <p:nvPr/>
          </p:nvGrpSpPr>
          <p:grpSpPr bwMode="auto">
            <a:xfrm>
              <a:off x="2628900" y="5084763"/>
              <a:ext cx="3060700" cy="865188"/>
              <a:chOff x="2544" y="3203"/>
              <a:chExt cx="1928" cy="545"/>
            </a:xfrm>
          </p:grpSpPr>
          <p:sp>
            <p:nvSpPr>
              <p:cNvPr id="145423" name="Oval 56"/>
              <p:cNvSpPr>
                <a:spLocks noChangeArrowheads="1"/>
              </p:cNvSpPr>
              <p:nvPr/>
            </p:nvSpPr>
            <p:spPr bwMode="auto">
              <a:xfrm>
                <a:off x="2544" y="3203"/>
                <a:ext cx="109" cy="145"/>
              </a:xfrm>
              <a:prstGeom prst="ellipse">
                <a:avLst/>
              </a:prstGeom>
              <a:solidFill>
                <a:srgbClr val="000000"/>
              </a:solidFill>
              <a:ln w="9525">
                <a:solidFill>
                  <a:schemeClr val="tx1"/>
                </a:solidFill>
                <a:round/>
                <a:headEnd/>
                <a:tailEnd/>
              </a:ln>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endParaRPr lang="de-CH" altLang="en-US" sz="1800" b="1">
                  <a:solidFill>
                    <a:srgbClr val="FFFFFF"/>
                  </a:solidFill>
                  <a:latin typeface="Tahoma" pitchFamily="34" charset="0"/>
                </a:endParaRPr>
              </a:p>
            </p:txBody>
          </p:sp>
          <p:sp>
            <p:nvSpPr>
              <p:cNvPr id="145424" name="AutoShape 57"/>
              <p:cNvSpPr>
                <a:spLocks/>
              </p:cNvSpPr>
              <p:nvPr/>
            </p:nvSpPr>
            <p:spPr bwMode="auto">
              <a:xfrm>
                <a:off x="3896" y="3521"/>
                <a:ext cx="576" cy="227"/>
              </a:xfrm>
              <a:prstGeom prst="borderCallout2">
                <a:avLst>
                  <a:gd name="adj1" fmla="val 31718"/>
                  <a:gd name="adj2" fmla="val -8333"/>
                  <a:gd name="adj3" fmla="val 31718"/>
                  <a:gd name="adj4" fmla="val -89065"/>
                  <a:gd name="adj5" fmla="val -107046"/>
                  <a:gd name="adj6" fmla="val -212153"/>
                </a:avLst>
              </a:prstGeom>
              <a:solidFill>
                <a:srgbClr val="000000"/>
              </a:solidFill>
              <a:ln w="9525">
                <a:solidFill>
                  <a:srgbClr val="000000"/>
                </a:solidFill>
                <a:miter lim="800000"/>
                <a:headEnd/>
                <a:tailEnd/>
              </a:ln>
            </p:spPr>
            <p:txBody>
              <a:bodyP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600" b="1" dirty="0">
                    <a:solidFill>
                      <a:srgbClr val="00FFFF"/>
                    </a:solidFill>
                    <a:latin typeface="Tahoma" pitchFamily="34" charset="0"/>
                  </a:rPr>
                  <a:t>N822K</a:t>
                </a:r>
              </a:p>
            </p:txBody>
          </p:sp>
        </p:grpSp>
      </p:grpSp>
      <p:sp>
        <p:nvSpPr>
          <p:cNvPr id="145414" name="Rectangle 62"/>
          <p:cNvSpPr>
            <a:spLocks noChangeArrowheads="1"/>
          </p:cNvSpPr>
          <p:nvPr/>
        </p:nvSpPr>
        <p:spPr bwMode="auto">
          <a:xfrm>
            <a:off x="3832225" y="44592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endParaRPr lang="de-CH" altLang="en-US" sz="9600" b="1">
              <a:solidFill>
                <a:srgbClr val="990033"/>
              </a:solidFill>
              <a:latin typeface="Tahoma" pitchFamily="34" charset="0"/>
            </a:endParaRPr>
          </a:p>
        </p:txBody>
      </p:sp>
      <p:sp>
        <p:nvSpPr>
          <p:cNvPr id="145415" name="Rectangle 73"/>
          <p:cNvSpPr>
            <a:spLocks noChangeArrowheads="1"/>
          </p:cNvSpPr>
          <p:nvPr/>
        </p:nvSpPr>
        <p:spPr bwMode="auto">
          <a:xfrm>
            <a:off x="6096000" y="2205038"/>
            <a:ext cx="3048000" cy="1051720"/>
          </a:xfrm>
          <a:prstGeom prst="rect">
            <a:avLst/>
          </a:prstGeom>
          <a:solidFill>
            <a:schemeClr val="tx1"/>
          </a:solidFill>
          <a:ln>
            <a:noFill/>
          </a:ln>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800" b="1" dirty="0">
                <a:solidFill>
                  <a:srgbClr val="FFFF00"/>
                </a:solidFill>
                <a:latin typeface="Tahoma" pitchFamily="34" charset="0"/>
              </a:rPr>
              <a:t>Drug/ATP binding pocket</a:t>
            </a:r>
          </a:p>
          <a:p>
            <a:pPr algn="ctr">
              <a:spcBef>
                <a:spcPct val="0"/>
              </a:spcBef>
              <a:buClrTx/>
              <a:buSzTx/>
              <a:buFontTx/>
              <a:buNone/>
            </a:pPr>
            <a:r>
              <a:rPr lang="de-DE" altLang="en-US" sz="1800" b="1" dirty="0">
                <a:solidFill>
                  <a:srgbClr val="FFFFFF"/>
                </a:solidFill>
                <a:latin typeface="Tahoma" pitchFamily="34" charset="0"/>
              </a:rPr>
              <a:t>Imatinib resistant</a:t>
            </a:r>
          </a:p>
          <a:p>
            <a:pPr algn="ctr">
              <a:spcBef>
                <a:spcPct val="0"/>
              </a:spcBef>
              <a:buClrTx/>
              <a:buSzTx/>
              <a:buFontTx/>
              <a:buNone/>
            </a:pPr>
            <a:r>
              <a:rPr lang="de-DE" altLang="en-US" sz="1800" b="1" dirty="0">
                <a:solidFill>
                  <a:srgbClr val="FFFFFF"/>
                </a:solidFill>
                <a:latin typeface="Tahoma" pitchFamily="34" charset="0"/>
              </a:rPr>
              <a:t>Sunitinib sensitive</a:t>
            </a:r>
            <a:endParaRPr lang="de-DE" altLang="en-US" sz="2000" b="1" dirty="0">
              <a:solidFill>
                <a:srgbClr val="FFFFFF"/>
              </a:solidFill>
              <a:latin typeface="Tahoma" pitchFamily="34" charset="0"/>
            </a:endParaRPr>
          </a:p>
        </p:txBody>
      </p:sp>
      <p:sp>
        <p:nvSpPr>
          <p:cNvPr id="145416" name="Rectangle 74"/>
          <p:cNvSpPr>
            <a:spLocks noChangeArrowheads="1"/>
          </p:cNvSpPr>
          <p:nvPr/>
        </p:nvSpPr>
        <p:spPr bwMode="auto">
          <a:xfrm>
            <a:off x="6172200" y="3371851"/>
            <a:ext cx="2971800" cy="863599"/>
          </a:xfrm>
          <a:prstGeom prst="rect">
            <a:avLst/>
          </a:prstGeom>
          <a:solidFill>
            <a:schemeClr val="tx1"/>
          </a:solidFill>
          <a:ln>
            <a:noFill/>
          </a:ln>
        </p:spPr>
        <p:txBody>
          <a:bodyPr wrap="none" anchor="ct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de-DE" altLang="en-US" sz="1800" b="1" dirty="0">
                <a:solidFill>
                  <a:srgbClr val="00FFFF"/>
                </a:solidFill>
                <a:latin typeface="Tahoma" pitchFamily="34" charset="0"/>
              </a:rPr>
              <a:t>Kinase activation loop</a:t>
            </a:r>
          </a:p>
          <a:p>
            <a:pPr algn="ctr">
              <a:spcBef>
                <a:spcPct val="0"/>
              </a:spcBef>
              <a:buClrTx/>
              <a:buSzTx/>
              <a:buFontTx/>
              <a:buNone/>
            </a:pPr>
            <a:r>
              <a:rPr lang="de-DE" altLang="en-US" sz="1800" b="1" dirty="0">
                <a:solidFill>
                  <a:srgbClr val="FFFFFF"/>
                </a:solidFill>
                <a:latin typeface="Tahoma" pitchFamily="34" charset="0"/>
              </a:rPr>
              <a:t>Imatinib resistant</a:t>
            </a:r>
          </a:p>
          <a:p>
            <a:pPr algn="ctr">
              <a:spcBef>
                <a:spcPct val="0"/>
              </a:spcBef>
              <a:buClrTx/>
              <a:buSzTx/>
              <a:buFontTx/>
              <a:buNone/>
            </a:pPr>
            <a:r>
              <a:rPr lang="de-DE" altLang="en-US" sz="1800" b="1" dirty="0">
                <a:solidFill>
                  <a:srgbClr val="FFFFFF"/>
                </a:solidFill>
                <a:latin typeface="Tahoma" pitchFamily="34" charset="0"/>
              </a:rPr>
              <a:t>Sunitinib resistant</a:t>
            </a:r>
            <a:endParaRPr lang="de-DE" altLang="en-US" sz="2000" b="1" dirty="0">
              <a:solidFill>
                <a:srgbClr val="FFFFFF"/>
              </a:solidFill>
              <a:latin typeface="Tahoma" pitchFamily="34" charset="0"/>
            </a:endParaRPr>
          </a:p>
        </p:txBody>
      </p:sp>
      <p:sp>
        <p:nvSpPr>
          <p:cNvPr id="145418" name="TextBox 41"/>
          <p:cNvSpPr txBox="1">
            <a:spLocks noChangeArrowheads="1"/>
          </p:cNvSpPr>
          <p:nvPr/>
        </p:nvSpPr>
        <p:spPr bwMode="auto">
          <a:xfrm>
            <a:off x="-33826" y="42519"/>
            <a:ext cx="9084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9900"/>
              </a:buClr>
              <a:buSzPct val="115000"/>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lr>
                <a:srgbClr val="FF9900"/>
              </a:buClr>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lr>
                <a:srgbClr val="FF99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9900"/>
              </a:buClr>
              <a:buFont typeface="Arial" charset="0"/>
              <a:buChar char="»"/>
              <a:defRPr sz="2000">
                <a:solidFill>
                  <a:schemeClr val="bg1"/>
                </a:solidFill>
                <a:latin typeface="Arial" charset="0"/>
                <a:cs typeface="Arial" charset="0"/>
              </a:defRPr>
            </a:lvl9pPr>
          </a:lstStyle>
          <a:p>
            <a:pPr algn="ctr">
              <a:spcBef>
                <a:spcPct val="0"/>
              </a:spcBef>
              <a:buClrTx/>
              <a:buSzTx/>
              <a:buFontTx/>
              <a:buNone/>
            </a:pPr>
            <a:r>
              <a:rPr lang="en-US" altLang="en-US" sz="3600" b="1" dirty="0">
                <a:solidFill>
                  <a:schemeClr val="tx1"/>
                </a:solidFill>
              </a:rPr>
              <a:t>Implications of Mutational Heterogeneity</a:t>
            </a:r>
          </a:p>
        </p:txBody>
      </p:sp>
    </p:spTree>
    <p:extLst>
      <p:ext uri="{BB962C8B-B14F-4D97-AF65-F5344CB8AC3E}">
        <p14:creationId xmlns:p14="http://schemas.microsoft.com/office/powerpoint/2010/main" val="4099221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20650" y="228600"/>
            <a:ext cx="8902700" cy="838200"/>
          </a:xfrm>
        </p:spPr>
        <p:txBody>
          <a:bodyPr/>
          <a:lstStyle/>
          <a:p>
            <a:r>
              <a:rPr lang="en-US" sz="2000" b="1" dirty="0" smtClean="0">
                <a:solidFill>
                  <a:schemeClr val="tx1"/>
                </a:solidFill>
              </a:rPr>
              <a:t>Use </a:t>
            </a:r>
            <a:r>
              <a:rPr lang="en-US" sz="2000" b="1" dirty="0">
                <a:solidFill>
                  <a:schemeClr val="tx1"/>
                </a:solidFill>
              </a:rPr>
              <a:t>of </a:t>
            </a:r>
            <a:r>
              <a:rPr lang="en-US" sz="2000" b="1" dirty="0" err="1">
                <a:solidFill>
                  <a:schemeClr val="tx1"/>
                </a:solidFill>
              </a:rPr>
              <a:t>cfDNA</a:t>
            </a:r>
            <a:r>
              <a:rPr lang="en-US" sz="2000" b="1" dirty="0">
                <a:solidFill>
                  <a:schemeClr val="tx1"/>
                </a:solidFill>
              </a:rPr>
              <a:t> as </a:t>
            </a:r>
            <a:r>
              <a:rPr lang="en-US" sz="2000" b="1" dirty="0" err="1">
                <a:solidFill>
                  <a:schemeClr val="tx1"/>
                </a:solidFill>
              </a:rPr>
              <a:t>Pharmacodynamic</a:t>
            </a:r>
            <a:r>
              <a:rPr lang="en-US" sz="2000" b="1" dirty="0">
                <a:solidFill>
                  <a:schemeClr val="tx1"/>
                </a:solidFill>
              </a:rPr>
              <a:t> Biomarker to Demonstrate pan−KIT Activity of DCC-2618 in </a:t>
            </a:r>
            <a:r>
              <a:rPr lang="en-US" sz="2000" b="1" dirty="0" smtClean="0">
                <a:solidFill>
                  <a:schemeClr val="tx1"/>
                </a:solidFill>
              </a:rPr>
              <a:t>KIT</a:t>
            </a:r>
            <a:r>
              <a:rPr lang="el-GR" sz="2000" b="1" dirty="0" smtClean="0">
                <a:solidFill>
                  <a:schemeClr val="tx1"/>
                </a:solidFill>
              </a:rPr>
              <a:t> </a:t>
            </a:r>
            <a:r>
              <a:rPr lang="en-US" sz="2000" b="1" dirty="0">
                <a:solidFill>
                  <a:schemeClr val="tx1"/>
                </a:solidFill>
              </a:rPr>
              <a:t>GIST Patients (N=12</a:t>
            </a:r>
            <a:r>
              <a:rPr lang="en-US" sz="2000" b="1" dirty="0" smtClean="0">
                <a:solidFill>
                  <a:schemeClr val="tx1"/>
                </a:solidFill>
              </a:rPr>
              <a:t>)</a:t>
            </a:r>
            <a:endParaRPr lang="en-US" sz="2000" b="1" dirty="0">
              <a:solidFill>
                <a:schemeClr val="tx1"/>
              </a:solidFill>
            </a:endParaRPr>
          </a:p>
        </p:txBody>
      </p:sp>
      <p:pic>
        <p:nvPicPr>
          <p:cNvPr id="6" name="Picture 5"/>
          <p:cNvPicPr>
            <a:picLocks/>
          </p:cNvPicPr>
          <p:nvPr/>
        </p:nvPicPr>
        <p:blipFill rotWithShape="1">
          <a:blip r:embed="rId2"/>
          <a:srcRect l="45238" t="2602"/>
          <a:stretch/>
        </p:blipFill>
        <p:spPr>
          <a:xfrm>
            <a:off x="868255" y="1388678"/>
            <a:ext cx="7407491" cy="5443870"/>
          </a:xfrm>
          <a:prstGeom prst="rect">
            <a:avLst/>
          </a:prstGeom>
        </p:spPr>
      </p:pic>
      <p:sp>
        <p:nvSpPr>
          <p:cNvPr id="7" name="Rectangle 6"/>
          <p:cNvSpPr/>
          <p:nvPr/>
        </p:nvSpPr>
        <p:spPr>
          <a:xfrm>
            <a:off x="322671" y="5766365"/>
            <a:ext cx="8767318" cy="738664"/>
          </a:xfrm>
          <a:prstGeom prst="rect">
            <a:avLst/>
          </a:prstGeom>
        </p:spPr>
        <p:txBody>
          <a:bodyPr wrap="square">
            <a:spAutoFit/>
          </a:bodyPr>
          <a:lstStyle/>
          <a:p>
            <a:pPr marL="228600" lvl="0" indent="-228600">
              <a:buClr>
                <a:srgbClr val="FFC000"/>
              </a:buClr>
              <a:buFont typeface="Wingdings" charset="2"/>
              <a:buChar char="§"/>
              <a:defRPr/>
            </a:pPr>
            <a:r>
              <a:rPr lang="en-US" sz="1400" dirty="0">
                <a:solidFill>
                  <a:prstClr val="black"/>
                </a:solidFill>
                <a:cs typeface="Arial" panose="020B0604020202020204" pitchFamily="34" charset="0"/>
              </a:rPr>
              <a:t>Waterfall plot of best response for MAF reductions for Exons 9, 11, 13, 14, 17, and 18 (reduction from baseline; log scale for Y axis); only patients with detectable plasma </a:t>
            </a:r>
            <a:r>
              <a:rPr lang="en-US" sz="1400" dirty="0" err="1">
                <a:solidFill>
                  <a:prstClr val="black"/>
                </a:solidFill>
                <a:cs typeface="Arial" panose="020B0604020202020204" pitchFamily="34" charset="0"/>
              </a:rPr>
              <a:t>cfDNA</a:t>
            </a:r>
            <a:r>
              <a:rPr lang="en-US" sz="1400" dirty="0">
                <a:solidFill>
                  <a:prstClr val="black"/>
                </a:solidFill>
                <a:cs typeface="Arial" panose="020B0604020202020204" pitchFamily="34" charset="0"/>
              </a:rPr>
              <a:t> and follow up are included. </a:t>
            </a:r>
          </a:p>
          <a:p>
            <a:pPr marL="228600" indent="-228600">
              <a:buClr>
                <a:srgbClr val="FFC000"/>
              </a:buClr>
              <a:buFont typeface="Wingdings" charset="2"/>
              <a:buChar char="§"/>
              <a:defRPr/>
            </a:pPr>
            <a:r>
              <a:rPr lang="en-US" sz="1400" kern="0" dirty="0">
                <a:solidFill>
                  <a:prstClr val="black"/>
                </a:solidFill>
              </a:rPr>
              <a:t>Several patients </a:t>
            </a:r>
            <a:r>
              <a:rPr lang="en-US" sz="1400" dirty="0">
                <a:solidFill>
                  <a:prstClr val="black"/>
                </a:solidFill>
              </a:rPr>
              <a:t>harbored multiple mutations (see patient numbers at each bar).</a:t>
            </a:r>
            <a:endParaRPr lang="en-US" sz="1400" kern="0" dirty="0">
              <a:solidFill>
                <a:prstClr val="black"/>
              </a:solidFill>
            </a:endParaRPr>
          </a:p>
        </p:txBody>
      </p:sp>
      <p:sp>
        <p:nvSpPr>
          <p:cNvPr id="2" name="TextBox 1"/>
          <p:cNvSpPr txBox="1"/>
          <p:nvPr/>
        </p:nvSpPr>
        <p:spPr>
          <a:xfrm>
            <a:off x="2608290" y="1388678"/>
            <a:ext cx="5736057" cy="400110"/>
          </a:xfrm>
          <a:prstGeom prst="rect">
            <a:avLst/>
          </a:prstGeom>
          <a:noFill/>
        </p:spPr>
        <p:txBody>
          <a:bodyPr wrap="none" rtlCol="0">
            <a:spAutoFit/>
          </a:bodyPr>
          <a:lstStyle/>
          <a:p>
            <a:r>
              <a:rPr lang="en-US" sz="2000" dirty="0" smtClean="0"/>
              <a:t>Reduction of MAF </a:t>
            </a:r>
            <a:r>
              <a:rPr lang="en-US" sz="2000" smtClean="0"/>
              <a:t>observed across all </a:t>
            </a:r>
            <a:r>
              <a:rPr lang="en-US" sz="2000" dirty="0" smtClean="0"/>
              <a:t>KIT exons</a:t>
            </a:r>
            <a:endParaRPr lang="en-US" sz="2000" dirty="0"/>
          </a:p>
        </p:txBody>
      </p:sp>
    </p:spTree>
    <p:extLst>
      <p:ext uri="{BB962C8B-B14F-4D97-AF65-F5344CB8AC3E}">
        <p14:creationId xmlns:p14="http://schemas.microsoft.com/office/powerpoint/2010/main" val="12243920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Use </a:t>
            </a:r>
            <a:r>
              <a:rPr lang="en-US" b="1" dirty="0">
                <a:solidFill>
                  <a:schemeClr val="tx1"/>
                </a:solidFill>
              </a:rPr>
              <a:t>of </a:t>
            </a:r>
            <a:r>
              <a:rPr lang="en-US" b="1" dirty="0" err="1">
                <a:solidFill>
                  <a:schemeClr val="tx1"/>
                </a:solidFill>
              </a:rPr>
              <a:t>cfDNA</a:t>
            </a:r>
            <a:r>
              <a:rPr lang="en-US" b="1" dirty="0">
                <a:solidFill>
                  <a:schemeClr val="tx1"/>
                </a:solidFill>
              </a:rPr>
              <a:t> as </a:t>
            </a:r>
            <a:r>
              <a:rPr lang="en-US" b="1" dirty="0" err="1">
                <a:solidFill>
                  <a:schemeClr val="tx1"/>
                </a:solidFill>
              </a:rPr>
              <a:t>Pharmacodynamic</a:t>
            </a:r>
            <a:r>
              <a:rPr lang="en-US" b="1" dirty="0">
                <a:solidFill>
                  <a:schemeClr val="tx1"/>
                </a:solidFill>
              </a:rPr>
              <a:t> Biomarker </a:t>
            </a:r>
            <a:r>
              <a:rPr lang="en-US" b="1" dirty="0" smtClean="0">
                <a:solidFill>
                  <a:schemeClr val="tx1"/>
                </a:solidFill>
              </a:rPr>
              <a:t>Demonstrates DCC-2618 Activity at Lower Dose Cohorts</a:t>
            </a:r>
            <a:endParaRPr lang="en-US" b="1" dirty="0">
              <a:solidFill>
                <a:schemeClr val="tx1"/>
              </a:solidFill>
            </a:endParaRPr>
          </a:p>
        </p:txBody>
      </p:sp>
      <p:grpSp>
        <p:nvGrpSpPr>
          <p:cNvPr id="3" name="Group 2"/>
          <p:cNvGrpSpPr/>
          <p:nvPr/>
        </p:nvGrpSpPr>
        <p:grpSpPr>
          <a:xfrm>
            <a:off x="820805" y="1203177"/>
            <a:ext cx="7502390" cy="5118055"/>
            <a:chOff x="999711" y="1327869"/>
            <a:chExt cx="7502390" cy="5118055"/>
          </a:xfrm>
        </p:grpSpPr>
        <p:graphicFrame>
          <p:nvGraphicFramePr>
            <p:cNvPr id="4" name="Chart 3"/>
            <p:cNvGraphicFramePr/>
            <p:nvPr>
              <p:extLst/>
            </p:nvPr>
          </p:nvGraphicFramePr>
          <p:xfrm>
            <a:off x="1198945" y="1327869"/>
            <a:ext cx="7044213" cy="406002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rot="16200000">
              <a:off x="-783369" y="3268302"/>
              <a:ext cx="384315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a:ea typeface="Arial" charset="0"/>
                  <a:cs typeface="Arial" charset="0"/>
                </a:rPr>
                <a:t>Plasma DCC-2618 + DP-5439 Concentration (</a:t>
              </a:r>
              <a:r>
                <a:rPr kumimoji="0" lang="en-US" sz="1200" b="1" i="0" u="none" strike="noStrike" kern="1200" cap="none" spc="0" normalizeH="0" baseline="0" noProof="0" dirty="0" err="1">
                  <a:ln>
                    <a:noFill/>
                  </a:ln>
                  <a:effectLst/>
                  <a:uLnTx/>
                  <a:uFillTx/>
                  <a:latin typeface="Arial"/>
                  <a:ea typeface="Arial" charset="0"/>
                  <a:cs typeface="Arial" charset="0"/>
                </a:rPr>
                <a:t>nM</a:t>
              </a:r>
              <a:r>
                <a:rPr kumimoji="0" lang="en-US" sz="1200" b="1" i="0" u="none" strike="noStrike" kern="1200" cap="none" spc="0" normalizeH="0" baseline="0" noProof="0" dirty="0">
                  <a:ln>
                    <a:noFill/>
                  </a:ln>
                  <a:effectLst/>
                  <a:uLnTx/>
                  <a:uFillTx/>
                  <a:latin typeface="Arial"/>
                  <a:ea typeface="Arial" charset="0"/>
                  <a:cs typeface="Arial" charset="0"/>
                </a:rPr>
                <a:t>) </a:t>
              </a:r>
            </a:p>
          </p:txBody>
        </p:sp>
        <p:sp>
          <p:nvSpPr>
            <p:cNvPr id="6" name="Oval 5"/>
            <p:cNvSpPr>
              <a:spLocks noChangeAspect="1"/>
            </p:cNvSpPr>
            <p:nvPr/>
          </p:nvSpPr>
          <p:spPr>
            <a:xfrm>
              <a:off x="1688812" y="4648609"/>
              <a:ext cx="1016239" cy="3430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20 mg BID</a:t>
              </a:r>
            </a:p>
          </p:txBody>
        </p:sp>
        <p:sp>
          <p:nvSpPr>
            <p:cNvPr id="7" name="Oval 6"/>
            <p:cNvSpPr>
              <a:spLocks noChangeAspect="1"/>
            </p:cNvSpPr>
            <p:nvPr/>
          </p:nvSpPr>
          <p:spPr>
            <a:xfrm>
              <a:off x="1688812" y="3927293"/>
              <a:ext cx="1016239" cy="3430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30 mg BID</a:t>
              </a:r>
            </a:p>
          </p:txBody>
        </p:sp>
        <p:sp>
          <p:nvSpPr>
            <p:cNvPr id="8" name="Oval 7"/>
            <p:cNvSpPr>
              <a:spLocks noChangeAspect="1"/>
            </p:cNvSpPr>
            <p:nvPr/>
          </p:nvSpPr>
          <p:spPr>
            <a:xfrm>
              <a:off x="1688812" y="2506073"/>
              <a:ext cx="1016239" cy="3430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50 mg BID</a:t>
              </a:r>
            </a:p>
          </p:txBody>
        </p:sp>
        <p:sp>
          <p:nvSpPr>
            <p:cNvPr id="9" name="TextBox 8"/>
            <p:cNvSpPr txBox="1">
              <a:spLocks/>
            </p:cNvSpPr>
            <p:nvPr/>
          </p:nvSpPr>
          <p:spPr>
            <a:xfrm>
              <a:off x="4956497" y="3416068"/>
              <a:ext cx="874697" cy="195130"/>
            </a:xfrm>
            <a:prstGeom prst="rect">
              <a:avLst/>
            </a:prstGeom>
            <a:noFill/>
            <a:ln w="12700">
              <a:solidFill>
                <a:schemeClr val="accent2">
                  <a:lumMod val="75000"/>
                </a:schemeClr>
              </a:solidFill>
            </a:ln>
          </p:spPr>
          <p:txBody>
            <a:bodyPr wrap="square" lIns="0" tIns="18288" rIns="0" bIns="18288"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ea typeface=""/>
                  <a:cs typeface="Arial" panose="020B0604020202020204" pitchFamily="34" charset="0"/>
                </a:rPr>
                <a:t>Ex 13 V654A </a:t>
              </a:r>
            </a:p>
          </p:txBody>
        </p:sp>
        <p:sp>
          <p:nvSpPr>
            <p:cNvPr id="10" name="TextBox 9"/>
            <p:cNvSpPr txBox="1">
              <a:spLocks/>
            </p:cNvSpPr>
            <p:nvPr/>
          </p:nvSpPr>
          <p:spPr>
            <a:xfrm>
              <a:off x="6858674" y="3423387"/>
              <a:ext cx="874697" cy="195130"/>
            </a:xfrm>
            <a:prstGeom prst="rect">
              <a:avLst/>
            </a:prstGeom>
            <a:noFill/>
            <a:ln w="12700">
              <a:solidFill>
                <a:schemeClr val="accent2">
                  <a:lumMod val="75000"/>
                </a:schemeClr>
              </a:solidFill>
            </a:ln>
          </p:spPr>
          <p:txBody>
            <a:bodyPr wrap="square" lIns="0" tIns="18288" rIns="0" bIns="18288"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ea typeface=""/>
                  <a:cs typeface="Arial" panose="020B0604020202020204" pitchFamily="34" charset="0"/>
                </a:rPr>
                <a:t>Ex 14 T670I </a:t>
              </a:r>
            </a:p>
          </p:txBody>
        </p:sp>
        <p:sp>
          <p:nvSpPr>
            <p:cNvPr id="11" name="TextBox 10"/>
            <p:cNvSpPr txBox="1">
              <a:spLocks/>
            </p:cNvSpPr>
            <p:nvPr/>
          </p:nvSpPr>
          <p:spPr>
            <a:xfrm>
              <a:off x="6858674" y="4360747"/>
              <a:ext cx="874697" cy="195130"/>
            </a:xfrm>
            <a:prstGeom prst="rect">
              <a:avLst/>
            </a:prstGeom>
            <a:noFill/>
            <a:ln w="12700">
              <a:solidFill>
                <a:schemeClr val="accent2">
                  <a:lumMod val="75000"/>
                </a:schemeClr>
              </a:solidFill>
            </a:ln>
          </p:spPr>
          <p:txBody>
            <a:bodyPr wrap="square" lIns="0" tIns="18288" rIns="0" bIns="18288"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ea typeface=""/>
                  <a:cs typeface="Arial" panose="020B0604020202020204" pitchFamily="34" charset="0"/>
                </a:rPr>
                <a:t>Ex 18 A829P</a:t>
              </a:r>
            </a:p>
          </p:txBody>
        </p:sp>
        <p:sp>
          <p:nvSpPr>
            <p:cNvPr id="12" name="TextBox 11"/>
            <p:cNvSpPr txBox="1">
              <a:spLocks/>
            </p:cNvSpPr>
            <p:nvPr/>
          </p:nvSpPr>
          <p:spPr>
            <a:xfrm>
              <a:off x="6858674" y="4957528"/>
              <a:ext cx="874697" cy="195130"/>
            </a:xfrm>
            <a:prstGeom prst="rect">
              <a:avLst/>
            </a:prstGeom>
            <a:noFill/>
            <a:ln w="12700">
              <a:solidFill>
                <a:schemeClr val="accent2">
                  <a:lumMod val="75000"/>
                </a:schemeClr>
              </a:solidFill>
            </a:ln>
          </p:spPr>
          <p:txBody>
            <a:bodyPr wrap="square" lIns="0" tIns="18288" rIns="0" bIns="18288"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ea typeface=""/>
                  <a:cs typeface="Arial" panose="020B0604020202020204" pitchFamily="34" charset="0"/>
                </a:rPr>
                <a:t>Ex 17 Y823D</a:t>
              </a:r>
            </a:p>
          </p:txBody>
        </p:sp>
        <p:sp>
          <p:nvSpPr>
            <p:cNvPr id="13" name="TextBox 12"/>
            <p:cNvSpPr txBox="1">
              <a:spLocks/>
            </p:cNvSpPr>
            <p:nvPr/>
          </p:nvSpPr>
          <p:spPr>
            <a:xfrm>
              <a:off x="5916347" y="4962348"/>
              <a:ext cx="874697" cy="195130"/>
            </a:xfrm>
            <a:prstGeom prst="rect">
              <a:avLst/>
            </a:prstGeom>
            <a:noFill/>
            <a:ln w="12700">
              <a:solidFill>
                <a:schemeClr val="accent2">
                  <a:lumMod val="75000"/>
                </a:schemeClr>
              </a:solidFill>
            </a:ln>
          </p:spPr>
          <p:txBody>
            <a:bodyPr wrap="square" lIns="0" tIns="18288" rIns="0" bIns="18288"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ea typeface=""/>
                  <a:cs typeface="Arial" panose="020B0604020202020204" pitchFamily="34" charset="0"/>
                </a:rPr>
                <a:t>Ex 17 N822K</a:t>
              </a:r>
            </a:p>
          </p:txBody>
        </p:sp>
        <p:sp>
          <p:nvSpPr>
            <p:cNvPr id="14" name="TextBox 13"/>
            <p:cNvSpPr txBox="1">
              <a:spLocks/>
            </p:cNvSpPr>
            <p:nvPr/>
          </p:nvSpPr>
          <p:spPr>
            <a:xfrm>
              <a:off x="4956497" y="4926813"/>
              <a:ext cx="874697" cy="195130"/>
            </a:xfrm>
            <a:prstGeom prst="rect">
              <a:avLst/>
            </a:prstGeom>
            <a:noFill/>
            <a:ln w="12700">
              <a:solidFill>
                <a:schemeClr val="accent2">
                  <a:lumMod val="75000"/>
                </a:schemeClr>
              </a:solidFill>
            </a:ln>
          </p:spPr>
          <p:txBody>
            <a:bodyPr wrap="square" lIns="0" tIns="18288" rIns="0" bIns="18288"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ea typeface=""/>
                  <a:cs typeface="Arial" panose="020B0604020202020204" pitchFamily="34" charset="0"/>
                </a:rPr>
                <a:t>Ex 17 D820E</a:t>
              </a:r>
            </a:p>
          </p:txBody>
        </p:sp>
        <p:sp>
          <p:nvSpPr>
            <p:cNvPr id="15" name="TextBox 14"/>
            <p:cNvSpPr txBox="1">
              <a:spLocks/>
            </p:cNvSpPr>
            <p:nvPr/>
          </p:nvSpPr>
          <p:spPr>
            <a:xfrm>
              <a:off x="4956497" y="4572006"/>
              <a:ext cx="874697" cy="195130"/>
            </a:xfrm>
            <a:prstGeom prst="rect">
              <a:avLst/>
            </a:prstGeom>
            <a:noFill/>
            <a:ln w="12700">
              <a:solidFill>
                <a:schemeClr val="accent2">
                  <a:lumMod val="75000"/>
                </a:schemeClr>
              </a:solidFill>
            </a:ln>
          </p:spPr>
          <p:txBody>
            <a:bodyPr wrap="square" lIns="0" tIns="18288" rIns="0" bIns="18288"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ea typeface=""/>
                  <a:cs typeface="Arial" panose="020B0604020202020204" pitchFamily="34" charset="0"/>
                </a:rPr>
                <a:t>Ex 13 N655S</a:t>
              </a:r>
            </a:p>
          </p:txBody>
        </p:sp>
        <p:sp>
          <p:nvSpPr>
            <p:cNvPr id="16" name="Rectangle 15"/>
            <p:cNvSpPr/>
            <p:nvPr/>
          </p:nvSpPr>
          <p:spPr>
            <a:xfrm rot="5400000">
              <a:off x="6442022" y="3219380"/>
              <a:ext cx="384315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a:ea typeface="Arial" charset="0"/>
                  <a:cs typeface="Arial" charset="0"/>
                </a:rPr>
                <a:t>DCC-2618 Concentration in Cell Assay (</a:t>
              </a:r>
              <a:r>
                <a:rPr kumimoji="0" lang="en-US" sz="1200" b="1" i="0" u="none" strike="noStrike" kern="1200" cap="none" spc="0" normalizeH="0" baseline="0" noProof="0" dirty="0" err="1">
                  <a:ln>
                    <a:noFill/>
                  </a:ln>
                  <a:effectLst/>
                  <a:uLnTx/>
                  <a:uFillTx/>
                  <a:latin typeface="Arial"/>
                  <a:ea typeface="Arial" charset="0"/>
                  <a:cs typeface="Arial" charset="0"/>
                </a:rPr>
                <a:t>nM</a:t>
              </a:r>
              <a:r>
                <a:rPr kumimoji="0" lang="en-US" sz="1200" b="1" i="0" u="none" strike="noStrike" kern="1200" cap="none" spc="0" normalizeH="0" baseline="0" noProof="0" dirty="0">
                  <a:ln>
                    <a:noFill/>
                  </a:ln>
                  <a:effectLst/>
                  <a:uLnTx/>
                  <a:uFillTx/>
                  <a:latin typeface="Arial"/>
                  <a:ea typeface="Arial" charset="0"/>
                  <a:cs typeface="Arial" charset="0"/>
                </a:rPr>
                <a:t>) </a:t>
              </a:r>
            </a:p>
          </p:txBody>
        </p:sp>
        <p:sp>
          <p:nvSpPr>
            <p:cNvPr id="17" name="TextBox 16"/>
            <p:cNvSpPr txBox="1"/>
            <p:nvPr/>
          </p:nvSpPr>
          <p:spPr>
            <a:xfrm>
              <a:off x="5088057" y="5385534"/>
              <a:ext cx="477108" cy="160044"/>
            </a:xfrm>
            <a:prstGeom prst="rect">
              <a:avLst/>
            </a:prstGeom>
            <a:noFill/>
            <a:ln w="22225">
              <a:solidFill>
                <a:schemeClr val="accent2">
                  <a:lumMod val="75000"/>
                </a:schemeClr>
              </a:solidFill>
            </a:ln>
          </p:spPr>
          <p:txBody>
            <a:bodyPr wrap="square" lIns="0" tIns="18288" rIns="0" bIns="18288"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Arial" panose="020B0604020202020204" pitchFamily="34" charset="0"/>
                <a:ea typeface=""/>
                <a:cs typeface="Arial" panose="020B0604020202020204" pitchFamily="34" charset="0"/>
              </a:endParaRPr>
            </a:p>
          </p:txBody>
        </p:sp>
        <p:sp>
          <p:nvSpPr>
            <p:cNvPr id="18" name="TextBox 17"/>
            <p:cNvSpPr txBox="1"/>
            <p:nvPr/>
          </p:nvSpPr>
          <p:spPr>
            <a:xfrm>
              <a:off x="5560642" y="5352905"/>
              <a:ext cx="176708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a:ea typeface="+mn-ea"/>
                  <a:cs typeface="+mn-cs"/>
                </a:rPr>
                <a:t>IC90 Value Cell Assay</a:t>
              </a:r>
            </a:p>
          </p:txBody>
        </p:sp>
        <p:grpSp>
          <p:nvGrpSpPr>
            <p:cNvPr id="19" name="Group 18"/>
            <p:cNvGrpSpPr/>
            <p:nvPr/>
          </p:nvGrpSpPr>
          <p:grpSpPr>
            <a:xfrm>
              <a:off x="2777063" y="3870212"/>
              <a:ext cx="1406458" cy="514863"/>
              <a:chOff x="2131713" y="3796103"/>
              <a:chExt cx="1617327" cy="584703"/>
            </a:xfrm>
          </p:grpSpPr>
          <p:sp>
            <p:nvSpPr>
              <p:cNvPr id="31" name="TextBox 30"/>
              <p:cNvSpPr txBox="1"/>
              <p:nvPr/>
            </p:nvSpPr>
            <p:spPr>
              <a:xfrm>
                <a:off x="2204232" y="3856218"/>
                <a:ext cx="15448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 11 del: BLD     Ex 17 N822K: BLD    </a:t>
                </a:r>
              </a:p>
            </p:txBody>
          </p:sp>
          <p:sp>
            <p:nvSpPr>
              <p:cNvPr id="32" name="Oval 31"/>
              <p:cNvSpPr>
                <a:spLocks/>
              </p:cNvSpPr>
              <p:nvPr/>
            </p:nvSpPr>
            <p:spPr>
              <a:xfrm>
                <a:off x="2131713" y="3796103"/>
                <a:ext cx="1601905" cy="584703"/>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Arial"/>
                  <a:ea typeface="+mn-ea"/>
                  <a:cs typeface="+mn-cs"/>
                </a:endParaRPr>
              </a:p>
            </p:txBody>
          </p:sp>
        </p:grpSp>
        <p:sp>
          <p:nvSpPr>
            <p:cNvPr id="20" name="TextBox 19"/>
            <p:cNvSpPr txBox="1"/>
            <p:nvPr/>
          </p:nvSpPr>
          <p:spPr>
            <a:xfrm>
              <a:off x="2302635" y="5397864"/>
              <a:ext cx="220284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a:ea typeface="+mn-ea"/>
                  <a:cs typeface="+mn-cs"/>
                </a:rPr>
                <a:t>Minimum Plasma Concentrations</a:t>
              </a:r>
            </a:p>
          </p:txBody>
        </p:sp>
        <p:sp>
          <p:nvSpPr>
            <p:cNvPr id="21" name="Oval 20"/>
            <p:cNvSpPr>
              <a:spLocks/>
            </p:cNvSpPr>
            <p:nvPr/>
          </p:nvSpPr>
          <p:spPr>
            <a:xfrm>
              <a:off x="1623282" y="5390692"/>
              <a:ext cx="715662" cy="2415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a:ea typeface="+mn-ea"/>
                  <a:cs typeface="+mn-cs"/>
                </a:rPr>
                <a:t>X mg BID</a:t>
              </a:r>
            </a:p>
          </p:txBody>
        </p:sp>
        <p:sp>
          <p:nvSpPr>
            <p:cNvPr id="22" name="Oval 21"/>
            <p:cNvSpPr>
              <a:spLocks/>
            </p:cNvSpPr>
            <p:nvPr/>
          </p:nvSpPr>
          <p:spPr>
            <a:xfrm>
              <a:off x="1611759" y="5846535"/>
              <a:ext cx="712563" cy="270833"/>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Arial"/>
                <a:ea typeface="+mn-ea"/>
                <a:cs typeface="+mn-cs"/>
              </a:endParaRPr>
            </a:p>
          </p:txBody>
        </p:sp>
        <p:sp>
          <p:nvSpPr>
            <p:cNvPr id="23" name="TextBox 22"/>
            <p:cNvSpPr txBox="1"/>
            <p:nvPr/>
          </p:nvSpPr>
          <p:spPr>
            <a:xfrm>
              <a:off x="2302635" y="5738038"/>
              <a:ext cx="298498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a:ea typeface="+mn-ea"/>
                  <a:cs typeface="+mn-cs"/>
                </a:rPr>
                <a:t>Reductions in </a:t>
              </a:r>
              <a:r>
                <a:rPr kumimoji="0" lang="en-US" sz="1000" b="1" i="0" u="none" strike="noStrike" kern="1200" cap="none" spc="0" normalizeH="0" baseline="0" noProof="0" dirty="0" err="1">
                  <a:ln>
                    <a:noFill/>
                  </a:ln>
                  <a:effectLst/>
                  <a:uLnTx/>
                  <a:uFillTx/>
                  <a:latin typeface="Arial"/>
                  <a:ea typeface="+mn-ea"/>
                  <a:cs typeface="+mn-cs"/>
                </a:rPr>
                <a:t>cfDNA</a:t>
              </a:r>
              <a:r>
                <a:rPr kumimoji="0" lang="en-US" sz="1000" b="1" i="0" u="none" strike="noStrike" kern="1200" cap="none" spc="0" normalizeH="0" baseline="0" noProof="0" dirty="0">
                  <a:ln>
                    <a:noFill/>
                  </a:ln>
                  <a:effectLst/>
                  <a:uLnTx/>
                  <a:uFillTx/>
                  <a:latin typeface="Arial"/>
                  <a:ea typeface="+mn-ea"/>
                  <a:cs typeface="+mn-cs"/>
                </a:rPr>
                <a:t> KIT MAF at C2D1 Observed In Patients Receiving the Corresponding BID </a:t>
              </a:r>
              <a:r>
                <a:rPr kumimoji="0" lang="en-US" sz="1000" b="1" i="0" u="none" strike="noStrike" kern="1200" cap="none" spc="0" normalizeH="0" baseline="0" noProof="0" dirty="0" smtClean="0">
                  <a:ln>
                    <a:noFill/>
                  </a:ln>
                  <a:effectLst/>
                  <a:uLnTx/>
                  <a:uFillTx/>
                  <a:latin typeface="Arial"/>
                  <a:ea typeface="+mn-ea"/>
                  <a:cs typeface="+mn-cs"/>
                </a:rPr>
                <a:t>Dose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Arial"/>
                </a:rPr>
                <a:t>BLD = Below Level of Detection on treatment</a:t>
              </a:r>
              <a:endParaRPr kumimoji="0" lang="en-US" sz="1000" b="1" i="0" u="none" strike="noStrike" kern="1200" cap="none" spc="0" normalizeH="0" baseline="0" noProof="0" dirty="0">
                <a:ln>
                  <a:noFill/>
                </a:ln>
                <a:effectLst/>
                <a:uLnTx/>
                <a:uFillTx/>
                <a:latin typeface="Arial"/>
                <a:ea typeface="+mn-ea"/>
              </a:endParaRPr>
            </a:p>
          </p:txBody>
        </p:sp>
        <p:sp>
          <p:nvSpPr>
            <p:cNvPr id="24" name="Rectangle 23"/>
            <p:cNvSpPr/>
            <p:nvPr/>
          </p:nvSpPr>
          <p:spPr>
            <a:xfrm>
              <a:off x="4510475" y="1327869"/>
              <a:ext cx="439311" cy="400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grpSp>
          <p:nvGrpSpPr>
            <p:cNvPr id="25" name="Group 24"/>
            <p:cNvGrpSpPr/>
            <p:nvPr/>
          </p:nvGrpSpPr>
          <p:grpSpPr>
            <a:xfrm>
              <a:off x="2714876" y="1991496"/>
              <a:ext cx="1741941" cy="1434684"/>
              <a:chOff x="2060203" y="1662545"/>
              <a:chExt cx="2003109" cy="1629295"/>
            </a:xfrm>
          </p:grpSpPr>
          <p:grpSp>
            <p:nvGrpSpPr>
              <p:cNvPr id="26" name="Group 25"/>
              <p:cNvGrpSpPr/>
              <p:nvPr/>
            </p:nvGrpSpPr>
            <p:grpSpPr>
              <a:xfrm>
                <a:off x="2270983" y="1876104"/>
                <a:ext cx="1604076" cy="1153435"/>
                <a:chOff x="2221105" y="1884417"/>
                <a:chExt cx="1604076" cy="1153435"/>
              </a:xfrm>
            </p:grpSpPr>
            <p:sp>
              <p:nvSpPr>
                <p:cNvPr id="28" name="TextBox 27"/>
                <p:cNvSpPr txBox="1"/>
                <p:nvPr/>
              </p:nvSpPr>
              <p:spPr>
                <a:xfrm>
                  <a:off x="2221105" y="1884417"/>
                  <a:ext cx="1604076" cy="115343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 13 V654A: 50X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 14 N680K: 21X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 17 D816E: BLD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 17 D820Y: BLD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 17 Y823D: BLD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 18 A829P: 600X </a:t>
                  </a:r>
                </a:p>
              </p:txBody>
            </p:sp>
            <p:cxnSp>
              <p:nvCxnSpPr>
                <p:cNvPr id="29" name="Straight Arrow Connector 28"/>
                <p:cNvCxnSpPr>
                  <a:cxnSpLocks/>
                </p:cNvCxnSpPr>
                <p:nvPr/>
              </p:nvCxnSpPr>
              <p:spPr>
                <a:xfrm>
                  <a:off x="3708680" y="2798220"/>
                  <a:ext cx="0" cy="18288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a:off x="3683741" y="1953941"/>
                  <a:ext cx="0" cy="2743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Oval 26"/>
              <p:cNvSpPr>
                <a:spLocks/>
              </p:cNvSpPr>
              <p:nvPr/>
            </p:nvSpPr>
            <p:spPr>
              <a:xfrm>
                <a:off x="2060203" y="1662545"/>
                <a:ext cx="2003109" cy="1629295"/>
              </a:xfrm>
              <a:prstGeom prst="ellipse">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grpSp>
        <p:sp>
          <p:nvSpPr>
            <p:cNvPr id="33" name="TextBox 32"/>
            <p:cNvSpPr txBox="1">
              <a:spLocks/>
            </p:cNvSpPr>
            <p:nvPr/>
          </p:nvSpPr>
          <p:spPr>
            <a:xfrm>
              <a:off x="4922005" y="4312849"/>
              <a:ext cx="1021595" cy="190821"/>
            </a:xfrm>
            <a:prstGeom prst="rect">
              <a:avLst/>
            </a:prstGeom>
            <a:noFill/>
            <a:ln w="12700">
              <a:solidFill>
                <a:schemeClr val="accent2">
                  <a:lumMod val="75000"/>
                </a:schemeClr>
              </a:solidFill>
            </a:ln>
          </p:spPr>
          <p:txBody>
            <a:bodyPr wrap="square" lIns="0" tIns="18288" rIns="0" bIns="18288" rtlCol="0" anchor="ctr">
              <a:spAutoFit/>
            </a:bodyPr>
            <a:lstStyle/>
            <a:p>
              <a:pPr lvl="0" algn="ctr" fontAlgn="auto">
                <a:spcBef>
                  <a:spcPts val="0"/>
                </a:spcBef>
                <a:spcAft>
                  <a:spcPts val="0"/>
                </a:spcAft>
              </a:pPr>
              <a:r>
                <a:rPr lang="en-US" sz="1000" b="1" dirty="0" smtClean="0">
                  <a:latin typeface="Arial" panose="020B0604020202020204" pitchFamily="34" charset="0"/>
                  <a:ea typeface=""/>
                  <a:cs typeface="Arial" panose="020B0604020202020204" pitchFamily="34" charset="0"/>
                </a:rPr>
                <a:t>PDGFR</a:t>
              </a:r>
              <a:r>
                <a:rPr lang="en-US" sz="1000" dirty="0" smtClean="0">
                  <a:sym typeface="Symbol" charset="2"/>
                </a:rPr>
                <a:t></a:t>
              </a:r>
              <a:r>
                <a:rPr lang="en-US" sz="1000" b="1" dirty="0" smtClean="0">
                  <a:latin typeface="Arial" panose="020B0604020202020204" pitchFamily="34" charset="0"/>
                  <a:ea typeface=""/>
                  <a:cs typeface="Arial" panose="020B0604020202020204" pitchFamily="34" charset="0"/>
                </a:rPr>
                <a:t> </a:t>
              </a:r>
              <a:r>
                <a:rPr lang="en-US" sz="1000" b="1" dirty="0">
                  <a:latin typeface="Arial" panose="020B0604020202020204" pitchFamily="34" charset="0"/>
                  <a:ea typeface=""/>
                  <a:cs typeface="Arial" panose="020B0604020202020204" pitchFamily="34" charset="0"/>
                </a:rPr>
                <a:t>D842V </a:t>
              </a:r>
            </a:p>
          </p:txBody>
        </p:sp>
      </p:grpSp>
      <p:sp>
        <p:nvSpPr>
          <p:cNvPr id="37" name="Rectangle 36"/>
          <p:cNvSpPr/>
          <p:nvPr/>
        </p:nvSpPr>
        <p:spPr>
          <a:xfrm>
            <a:off x="4648200" y="1295400"/>
            <a:ext cx="4114800" cy="4664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a:spLocks/>
          </p:cNvSpPr>
          <p:nvPr/>
        </p:nvSpPr>
        <p:spPr>
          <a:xfrm>
            <a:off x="5371859" y="1761735"/>
            <a:ext cx="3385151" cy="3059281"/>
          </a:xfrm>
          <a:prstGeom prst="rect">
            <a:avLst/>
          </a:prstGeom>
          <a:noFill/>
          <a:ln>
            <a:solidFill>
              <a:srgbClr val="0070C0"/>
            </a:solidFill>
          </a:ln>
        </p:spPr>
        <p:txBody>
          <a:bodyPr wrap="square" lIns="256016" tIns="128007" rIns="256016" bIns="128007" anchor="ctr">
            <a:spAutoFit/>
          </a:bodyPr>
          <a:lstStyle/>
          <a:p>
            <a:pPr marL="228600" indent="-228600" eaLnBrk="1" fontAlgn="auto" hangingPunct="1">
              <a:spcBef>
                <a:spcPts val="0"/>
              </a:spcBef>
              <a:spcAft>
                <a:spcPts val="0"/>
              </a:spcAft>
              <a:buClr>
                <a:srgbClr val="FFC000"/>
              </a:buClr>
              <a:buFont typeface="Wingdings" charset="2"/>
              <a:buChar char="§"/>
              <a:defRPr/>
            </a:pPr>
            <a:r>
              <a:rPr lang="en-US" sz="1400" dirty="0">
                <a:solidFill>
                  <a:prstClr val="black"/>
                </a:solidFill>
                <a:ea typeface=""/>
                <a:cs typeface="Arial" panose="020B0604020202020204" pitchFamily="34" charset="0"/>
              </a:rPr>
              <a:t>Comparison of DCC-2618 + DP-5439 plasma concentrations (mean </a:t>
            </a:r>
            <a:r>
              <a:rPr lang="en-US" sz="1400" dirty="0" err="1">
                <a:solidFill>
                  <a:prstClr val="black"/>
                </a:solidFill>
                <a:ea typeface=""/>
                <a:cs typeface="Arial" panose="020B0604020202020204" pitchFamily="34" charset="0"/>
              </a:rPr>
              <a:t>C</a:t>
            </a:r>
            <a:r>
              <a:rPr lang="en-US" sz="1400" baseline="-25000" dirty="0" err="1">
                <a:solidFill>
                  <a:prstClr val="black"/>
                </a:solidFill>
                <a:ea typeface=""/>
                <a:cs typeface="Arial" panose="020B0604020202020204" pitchFamily="34" charset="0"/>
              </a:rPr>
              <a:t>min</a:t>
            </a:r>
            <a:r>
              <a:rPr lang="en-US" sz="1400" dirty="0">
                <a:solidFill>
                  <a:prstClr val="black"/>
                </a:solidFill>
                <a:ea typeface=""/>
                <a:cs typeface="Arial" panose="020B0604020202020204" pitchFamily="34" charset="0"/>
              </a:rPr>
              <a:t> on Cycle 1 Day 15) with effect on human cfDNA MAF</a:t>
            </a:r>
          </a:p>
          <a:p>
            <a:pPr marL="228600" indent="-228600" eaLnBrk="1" fontAlgn="auto" hangingPunct="1">
              <a:spcBef>
                <a:spcPts val="0"/>
              </a:spcBef>
              <a:spcAft>
                <a:spcPts val="0"/>
              </a:spcAft>
              <a:buClr>
                <a:srgbClr val="FFC000"/>
              </a:buClr>
              <a:buFont typeface="Wingdings" charset="2"/>
              <a:buChar char="§"/>
              <a:defRPr/>
            </a:pPr>
            <a:r>
              <a:rPr lang="en-US" sz="1400" dirty="0">
                <a:solidFill>
                  <a:prstClr val="black"/>
                </a:solidFill>
                <a:ea typeface=""/>
                <a:cs typeface="Arial" panose="020B0604020202020204" pitchFamily="34" charset="0"/>
              </a:rPr>
              <a:t>Moderate doses of 30 to 50 mg BID produce robust plasma concentrations </a:t>
            </a:r>
            <a:br>
              <a:rPr lang="en-US" sz="1400" dirty="0">
                <a:solidFill>
                  <a:prstClr val="black"/>
                </a:solidFill>
                <a:ea typeface=""/>
                <a:cs typeface="Arial" panose="020B0604020202020204" pitchFamily="34" charset="0"/>
              </a:rPr>
            </a:br>
            <a:r>
              <a:rPr lang="en-US" sz="1400" dirty="0">
                <a:solidFill>
                  <a:prstClr val="black"/>
                </a:solidFill>
                <a:ea typeface=""/>
                <a:cs typeface="Arial" panose="020B0604020202020204" pitchFamily="34" charset="0"/>
              </a:rPr>
              <a:t>(1 to 3 </a:t>
            </a:r>
            <a:r>
              <a:rPr lang="el-GR" sz="1400" dirty="0" err="1">
                <a:solidFill>
                  <a:prstClr val="black"/>
                </a:solidFill>
                <a:ea typeface=""/>
                <a:cs typeface="Arial" panose="020B0604020202020204" pitchFamily="34" charset="0"/>
              </a:rPr>
              <a:t>μM</a:t>
            </a:r>
            <a:r>
              <a:rPr lang="en-US" sz="1400" dirty="0">
                <a:solidFill>
                  <a:prstClr val="black"/>
                </a:solidFill>
                <a:ea typeface=""/>
                <a:cs typeface="Arial" panose="020B0604020202020204" pitchFamily="34" charset="0"/>
              </a:rPr>
              <a:t>)</a:t>
            </a:r>
          </a:p>
          <a:p>
            <a:pPr marL="228600" lvl="0" indent="-228600" eaLnBrk="1" fontAlgn="auto" hangingPunct="1">
              <a:spcBef>
                <a:spcPts val="0"/>
              </a:spcBef>
              <a:spcAft>
                <a:spcPts val="0"/>
              </a:spcAft>
              <a:buClr>
                <a:srgbClr val="FFC000"/>
              </a:buClr>
              <a:buFont typeface="Wingdings" charset="2"/>
              <a:buChar char="§"/>
              <a:defRPr/>
            </a:pPr>
            <a:r>
              <a:rPr lang="en-US" sz="1400" dirty="0">
                <a:solidFill>
                  <a:prstClr val="black"/>
                </a:solidFill>
                <a:ea typeface=""/>
                <a:cs typeface="Arial" panose="020B0604020202020204" pitchFamily="34" charset="0"/>
              </a:rPr>
              <a:t>At these doses, MAF of all KIT mutations were reduced including Exons 13, 14, 17, and 18 mutations (shown as % reduction in MAF from baseline)</a:t>
            </a:r>
          </a:p>
        </p:txBody>
      </p:sp>
    </p:spTree>
    <p:extLst>
      <p:ext uri="{BB962C8B-B14F-4D97-AF65-F5344CB8AC3E}">
        <p14:creationId xmlns:p14="http://schemas.microsoft.com/office/powerpoint/2010/main" val="1895309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312660"/>
            <a:ext cx="9143999" cy="5392940"/>
          </a:xfrm>
        </p:spPr>
        <p:txBody>
          <a:bodyPr/>
          <a:lstStyle/>
          <a:p>
            <a:pPr marL="519113" lvl="1" indent="-285750" eaLnBrk="0" fontAlgn="base" hangingPunct="0">
              <a:spcBef>
                <a:spcPts val="40"/>
              </a:spcBef>
              <a:spcAft>
                <a:spcPts val="40"/>
              </a:spcAft>
              <a:buClr>
                <a:srgbClr val="FCA820"/>
              </a:buClr>
              <a:buFont typeface="Wingdings" panose="05000000000000000000" pitchFamily="2" charset="2"/>
              <a:buChar char="§"/>
            </a:pPr>
            <a:r>
              <a:rPr lang="en-US" sz="1800" dirty="0" smtClean="0">
                <a:solidFill>
                  <a:srgbClr val="000000"/>
                </a:solidFill>
                <a:ea typeface="MS PGothic" panose="020B0600070205080204" pitchFamily="34" charset="-128"/>
              </a:rPr>
              <a:t>DCC-2618 is well tolerated up to 200 mg BID.</a:t>
            </a:r>
          </a:p>
          <a:p>
            <a:pPr marL="976313" lvl="2" indent="-285750" eaLnBrk="0" fontAlgn="base" hangingPunct="0">
              <a:spcBef>
                <a:spcPts val="40"/>
              </a:spcBef>
              <a:spcAft>
                <a:spcPts val="40"/>
              </a:spcAft>
              <a:buClr>
                <a:srgbClr val="002060"/>
              </a:buClr>
              <a:buFont typeface="Wingdings" panose="05000000000000000000" pitchFamily="2" charset="2"/>
              <a:buChar char="§"/>
            </a:pPr>
            <a:r>
              <a:rPr lang="en-US" sz="1800" dirty="0" smtClean="0">
                <a:solidFill>
                  <a:srgbClr val="000000"/>
                </a:solidFill>
                <a:ea typeface="MS PGothic" panose="020B0600070205080204" pitchFamily="34" charset="-128"/>
              </a:rPr>
              <a:t>No patient discontinued DCC-2618 due to toxicity.</a:t>
            </a:r>
          </a:p>
          <a:p>
            <a:pPr marL="976313" lvl="2" indent="-285750" eaLnBrk="0" fontAlgn="base" hangingPunct="0">
              <a:spcBef>
                <a:spcPts val="40"/>
              </a:spcBef>
              <a:spcAft>
                <a:spcPts val="40"/>
              </a:spcAft>
              <a:buClr>
                <a:srgbClr val="002060"/>
              </a:buClr>
              <a:buFont typeface="Wingdings" panose="05000000000000000000" pitchFamily="2" charset="2"/>
              <a:buChar char="§"/>
            </a:pPr>
            <a:r>
              <a:rPr lang="en-US" sz="1800" dirty="0" smtClean="0">
                <a:solidFill>
                  <a:srgbClr val="000000"/>
                </a:solidFill>
                <a:ea typeface="MS PGothic" panose="020B0600070205080204" pitchFamily="34" charset="-128"/>
              </a:rPr>
              <a:t>All DLTs were clinically insignificant.</a:t>
            </a:r>
          </a:p>
          <a:p>
            <a:pPr marL="519113" lvl="1" indent="-285750" eaLnBrk="0" fontAlgn="base" hangingPunct="0">
              <a:spcBef>
                <a:spcPts val="40"/>
              </a:spcBef>
              <a:spcAft>
                <a:spcPts val="40"/>
              </a:spcAft>
              <a:buClr>
                <a:srgbClr val="FCA820"/>
              </a:buClr>
              <a:buFont typeface="Wingdings" panose="05000000000000000000" pitchFamily="2" charset="2"/>
              <a:buChar char="§"/>
            </a:pPr>
            <a:r>
              <a:rPr lang="en-US" sz="1800" dirty="0" smtClean="0">
                <a:solidFill>
                  <a:srgbClr val="000000"/>
                </a:solidFill>
                <a:ea typeface="MS PGothic" panose="020B0600070205080204" pitchFamily="34" charset="-128"/>
              </a:rPr>
              <a:t>DCC-2618 produced encouraging disease control with objective responses and prolonged stable disease in heavily pre-treated GIST patients. </a:t>
            </a:r>
          </a:p>
          <a:p>
            <a:pPr marL="976313" lvl="2" indent="-285750" eaLnBrk="0" fontAlgn="base" hangingPunct="0">
              <a:spcBef>
                <a:spcPts val="40"/>
              </a:spcBef>
              <a:spcAft>
                <a:spcPts val="40"/>
              </a:spcAft>
              <a:buClr>
                <a:srgbClr val="002060"/>
              </a:buClr>
              <a:buFont typeface="Wingdings" panose="05000000000000000000" pitchFamily="2" charset="2"/>
              <a:buChar char="§"/>
            </a:pPr>
            <a:r>
              <a:rPr lang="en-US" sz="1800" dirty="0" smtClean="0">
                <a:solidFill>
                  <a:srgbClr val="000000"/>
                </a:solidFill>
                <a:ea typeface="MS PGothic" panose="020B0600070205080204" pitchFamily="34" charset="-128"/>
              </a:rPr>
              <a:t>The DCR for </a:t>
            </a:r>
            <a:r>
              <a:rPr lang="en-US" sz="1800" dirty="0" smtClean="0">
                <a:solidFill>
                  <a:srgbClr val="000000"/>
                </a:solidFill>
                <a:latin typeface="Arial" panose="020B0604020202020204" pitchFamily="34" charset="0"/>
                <a:ea typeface="MS PGothic" panose="020B0600070205080204" pitchFamily="34" charset="-128"/>
              </a:rPr>
              <a:t>KIT- and PDGFR</a:t>
            </a:r>
            <a:r>
              <a:rPr lang="en-US" sz="1800" dirty="0" smtClean="0">
                <a:solidFill>
                  <a:srgbClr val="000000"/>
                </a:solidFill>
                <a:latin typeface="Arial" panose="020B0604020202020204" pitchFamily="34" charset="0"/>
                <a:ea typeface="MS PGothic" panose="020B0600070205080204" pitchFamily="34" charset="-128"/>
                <a:sym typeface="Symbol" charset="2"/>
              </a:rPr>
              <a:t> GIST</a:t>
            </a:r>
            <a:r>
              <a:rPr lang="en-US" sz="1800" dirty="0" smtClean="0">
                <a:solidFill>
                  <a:srgbClr val="000000"/>
                </a:solidFill>
                <a:ea typeface="MS PGothic" panose="020B0600070205080204" pitchFamily="34" charset="-128"/>
              </a:rPr>
              <a:t> for cohorts for daily dose equivalents of ≥</a:t>
            </a:r>
            <a:r>
              <a:rPr lang="en-US" sz="1800" dirty="0" smtClean="0">
                <a:solidFill>
                  <a:srgbClr val="000000"/>
                </a:solidFill>
                <a:latin typeface="Arial" panose="020B0604020202020204" pitchFamily="34" charset="0"/>
                <a:ea typeface="MS PGothic" panose="020B0600070205080204" pitchFamily="34" charset="-128"/>
              </a:rPr>
              <a:t>100 mg at 6 months is 60% (9/15 patients), and at 3 months is 78% (18/23 patients).</a:t>
            </a:r>
            <a:endParaRPr lang="en-US" sz="1800" dirty="0" smtClean="0">
              <a:solidFill>
                <a:srgbClr val="000000"/>
              </a:solidFill>
              <a:ea typeface="MS PGothic" panose="020B0600070205080204" pitchFamily="34" charset="-128"/>
            </a:endParaRPr>
          </a:p>
          <a:p>
            <a:pPr marL="519113" lvl="1" indent="-285750" eaLnBrk="0" fontAlgn="base" hangingPunct="0">
              <a:spcBef>
                <a:spcPts val="40"/>
              </a:spcBef>
              <a:spcAft>
                <a:spcPts val="40"/>
              </a:spcAft>
              <a:buClr>
                <a:srgbClr val="FCA820"/>
              </a:buClr>
              <a:buFont typeface="Wingdings" panose="05000000000000000000" pitchFamily="2" charset="2"/>
              <a:buChar char="§"/>
            </a:pPr>
            <a:r>
              <a:rPr lang="en-US" sz="1800" dirty="0" smtClean="0">
                <a:solidFill>
                  <a:srgbClr val="000000"/>
                </a:solidFill>
                <a:ea typeface="MS PGothic" panose="020B0600070205080204" pitchFamily="34" charset="-128"/>
              </a:rPr>
              <a:t>Notable reductions in MAF of </a:t>
            </a:r>
            <a:r>
              <a:rPr lang="en-US" sz="1800" dirty="0" err="1" smtClean="0">
                <a:solidFill>
                  <a:srgbClr val="000000"/>
                </a:solidFill>
                <a:latin typeface="Arial" panose="020B0604020202020204" pitchFamily="34" charset="0"/>
                <a:ea typeface="MS PGothic" panose="020B0600070205080204" pitchFamily="34" charset="-128"/>
              </a:rPr>
              <a:t>imatinib</a:t>
            </a:r>
            <a:r>
              <a:rPr lang="en-US" sz="1800" dirty="0" smtClean="0">
                <a:solidFill>
                  <a:srgbClr val="000000"/>
                </a:solidFill>
                <a:latin typeface="Arial" panose="020B0604020202020204" pitchFamily="34" charset="0"/>
                <a:ea typeface="MS PGothic" panose="020B0600070205080204" pitchFamily="34" charset="-128"/>
              </a:rPr>
              <a:t> </a:t>
            </a:r>
            <a:r>
              <a:rPr lang="en-US" sz="1800" dirty="0" smtClean="0">
                <a:solidFill>
                  <a:srgbClr val="000000"/>
                </a:solidFill>
                <a:ea typeface="MS PGothic" panose="020B0600070205080204" pitchFamily="34" charset="-128"/>
              </a:rPr>
              <a:t>resistance mutations across all relevant exons in KIT suggests activity across a wide range of </a:t>
            </a:r>
            <a:r>
              <a:rPr lang="en-US" sz="1800" dirty="0" err="1" smtClean="0">
                <a:solidFill>
                  <a:srgbClr val="000000"/>
                </a:solidFill>
                <a:ea typeface="MS PGothic" panose="020B0600070205080204" pitchFamily="34" charset="-128"/>
              </a:rPr>
              <a:t>imatinib</a:t>
            </a:r>
            <a:r>
              <a:rPr lang="en-US" sz="1800" dirty="0" smtClean="0">
                <a:solidFill>
                  <a:srgbClr val="000000"/>
                </a:solidFill>
                <a:ea typeface="MS PGothic" panose="020B0600070205080204" pitchFamily="34" charset="-128"/>
              </a:rPr>
              <a:t> resistance mutations in advanced GIST.</a:t>
            </a:r>
          </a:p>
          <a:p>
            <a:pPr marL="519113" lvl="1" indent="-285750" eaLnBrk="0" fontAlgn="base" hangingPunct="0">
              <a:spcBef>
                <a:spcPts val="40"/>
              </a:spcBef>
              <a:spcAft>
                <a:spcPts val="40"/>
              </a:spcAft>
              <a:buClr>
                <a:srgbClr val="FCA820"/>
              </a:buClr>
              <a:buFont typeface="Wingdings" panose="05000000000000000000" pitchFamily="2" charset="2"/>
              <a:buChar char="§"/>
            </a:pPr>
            <a:r>
              <a:rPr lang="en-US" sz="1800" dirty="0" smtClean="0">
                <a:solidFill>
                  <a:srgbClr val="000000"/>
                </a:solidFill>
                <a:latin typeface="Arial" panose="020B0604020202020204" pitchFamily="34" charset="0"/>
                <a:ea typeface="MS PGothic" panose="020B0600070205080204" pitchFamily="34" charset="-128"/>
              </a:rPr>
              <a:t>150 mg QD is the recommended dose of DCC-2618 for the Phase 1 expansion stage, which includes the following cohorts:</a:t>
            </a:r>
          </a:p>
          <a:p>
            <a:pPr marL="976313" lvl="2" indent="-285750" eaLnBrk="0" fontAlgn="base" hangingPunct="0">
              <a:spcBef>
                <a:spcPts val="40"/>
              </a:spcBef>
              <a:spcAft>
                <a:spcPts val="40"/>
              </a:spcAft>
              <a:buClr>
                <a:srgbClr val="002060"/>
              </a:buClr>
              <a:buFont typeface="Wingdings" panose="05000000000000000000" pitchFamily="2" charset="2"/>
              <a:buChar char="§"/>
            </a:pPr>
            <a:r>
              <a:rPr lang="en-US" sz="1800" dirty="0" smtClean="0">
                <a:solidFill>
                  <a:srgbClr val="000000"/>
                </a:solidFill>
                <a:ea typeface="MS PGothic" panose="020B0600070205080204" pitchFamily="34" charset="-128"/>
              </a:rPr>
              <a:t>Patients </a:t>
            </a:r>
            <a:r>
              <a:rPr lang="en-US" sz="1800" dirty="0">
                <a:solidFill>
                  <a:srgbClr val="000000"/>
                </a:solidFill>
                <a:ea typeface="MS PGothic" panose="020B0600070205080204" pitchFamily="34" charset="-128"/>
              </a:rPr>
              <a:t>with GIST who have progressed on or are intolerant of imatinib. </a:t>
            </a:r>
          </a:p>
          <a:p>
            <a:pPr marL="976313" lvl="2" indent="-285750" eaLnBrk="0" fontAlgn="base" hangingPunct="0">
              <a:spcBef>
                <a:spcPts val="40"/>
              </a:spcBef>
              <a:spcAft>
                <a:spcPts val="40"/>
              </a:spcAft>
              <a:buClr>
                <a:srgbClr val="002060"/>
              </a:buClr>
              <a:buFont typeface="Wingdings" panose="05000000000000000000" pitchFamily="2" charset="2"/>
              <a:buChar char="§"/>
            </a:pPr>
            <a:r>
              <a:rPr lang="en-US" sz="1800" dirty="0">
                <a:solidFill>
                  <a:srgbClr val="000000"/>
                </a:solidFill>
                <a:ea typeface="MS PGothic" panose="020B0600070205080204" pitchFamily="34" charset="-128"/>
              </a:rPr>
              <a:t>Patients with advanced systemic mastocytosis. </a:t>
            </a:r>
          </a:p>
          <a:p>
            <a:pPr marL="976313" lvl="2" indent="-285750" eaLnBrk="0" fontAlgn="base" hangingPunct="0">
              <a:spcBef>
                <a:spcPts val="40"/>
              </a:spcBef>
              <a:spcAft>
                <a:spcPts val="40"/>
              </a:spcAft>
              <a:buClr>
                <a:srgbClr val="002060"/>
              </a:buClr>
              <a:buFont typeface="Wingdings" panose="05000000000000000000" pitchFamily="2" charset="2"/>
              <a:buChar char="§"/>
            </a:pPr>
            <a:r>
              <a:rPr lang="en-US" sz="1800" dirty="0">
                <a:solidFill>
                  <a:srgbClr val="000000"/>
                </a:solidFill>
                <a:ea typeface="MS PGothic" panose="020B0600070205080204" pitchFamily="34" charset="-128"/>
              </a:rPr>
              <a:t>Patients with other KIT- and PDGFR</a:t>
            </a:r>
            <a:r>
              <a:rPr lang="en-US" sz="1800" dirty="0">
                <a:solidFill>
                  <a:srgbClr val="000000"/>
                </a:solidFill>
                <a:ea typeface="MS PGothic" panose="020B0600070205080204" pitchFamily="34" charset="-128"/>
                <a:sym typeface="Symbol" charset="2"/>
              </a:rPr>
              <a:t></a:t>
            </a:r>
            <a:r>
              <a:rPr lang="en-US" sz="1800" dirty="0">
                <a:solidFill>
                  <a:srgbClr val="000000"/>
                </a:solidFill>
                <a:ea typeface="MS PGothic" panose="020B0600070205080204" pitchFamily="34" charset="-128"/>
              </a:rPr>
              <a:t> driven diseases e.g., gliomas</a:t>
            </a:r>
            <a:r>
              <a:rPr lang="en-US" sz="1800" dirty="0" smtClean="0">
                <a:solidFill>
                  <a:srgbClr val="000000"/>
                </a:solidFill>
                <a:ea typeface="MS PGothic" panose="020B0600070205080204" pitchFamily="34" charset="-128"/>
              </a:rPr>
              <a:t>.</a:t>
            </a:r>
          </a:p>
          <a:p>
            <a:pPr marL="581026" lvl="1" indent="-342900" eaLnBrk="0" fontAlgn="base" hangingPunct="0">
              <a:spcBef>
                <a:spcPts val="40"/>
              </a:spcBef>
              <a:spcAft>
                <a:spcPts val="40"/>
              </a:spcAft>
              <a:buClr>
                <a:srgbClr val="FFC000"/>
              </a:buClr>
              <a:buFont typeface="Wingdings" panose="05000000000000000000" pitchFamily="2" charset="2"/>
              <a:buChar char="§"/>
            </a:pPr>
            <a:r>
              <a:rPr lang="en-US" sz="1800" dirty="0">
                <a:solidFill>
                  <a:srgbClr val="000000"/>
                </a:solidFill>
                <a:latin typeface="Arial" panose="020B0604020202020204" pitchFamily="34" charset="0"/>
                <a:ea typeface="MS PGothic" panose="020B0600070205080204" pitchFamily="34" charset="-128"/>
              </a:rPr>
              <a:t>Based</a:t>
            </a:r>
            <a:r>
              <a:rPr lang="en-US" sz="2000" dirty="0" smtClean="0">
                <a:solidFill>
                  <a:srgbClr val="000000"/>
                </a:solidFill>
                <a:ea typeface="MS PGothic" panose="020B0600070205080204" pitchFamily="34" charset="-128"/>
              </a:rPr>
              <a:t> on these data, a randomized phase 3 study is planned four treatment of patients after </a:t>
            </a:r>
            <a:r>
              <a:rPr lang="en-US" sz="2000" dirty="0" err="1" smtClean="0">
                <a:solidFill>
                  <a:srgbClr val="000000"/>
                </a:solidFill>
                <a:ea typeface="MS PGothic" panose="020B0600070205080204" pitchFamily="34" charset="-128"/>
              </a:rPr>
              <a:t>imatinib</a:t>
            </a:r>
            <a:r>
              <a:rPr lang="en-US" sz="2000" dirty="0" smtClean="0">
                <a:solidFill>
                  <a:srgbClr val="000000"/>
                </a:solidFill>
                <a:ea typeface="MS PGothic" panose="020B0600070205080204" pitchFamily="34" charset="-128"/>
              </a:rPr>
              <a:t>, </a:t>
            </a:r>
            <a:r>
              <a:rPr lang="en-US" sz="2000" dirty="0" err="1" smtClean="0">
                <a:solidFill>
                  <a:srgbClr val="000000"/>
                </a:solidFill>
                <a:ea typeface="MS PGothic" panose="020B0600070205080204" pitchFamily="34" charset="-128"/>
              </a:rPr>
              <a:t>sunitinib</a:t>
            </a:r>
            <a:r>
              <a:rPr lang="en-US" sz="2000" dirty="0" smtClean="0">
                <a:solidFill>
                  <a:srgbClr val="000000"/>
                </a:solidFill>
                <a:ea typeface="MS PGothic" panose="020B0600070205080204" pitchFamily="34" charset="-128"/>
              </a:rPr>
              <a:t>, and </a:t>
            </a:r>
            <a:r>
              <a:rPr lang="en-US" sz="2000" dirty="0" err="1" smtClean="0">
                <a:solidFill>
                  <a:srgbClr val="000000"/>
                </a:solidFill>
                <a:ea typeface="MS PGothic" panose="020B0600070205080204" pitchFamily="34" charset="-128"/>
              </a:rPr>
              <a:t>regorafenib</a:t>
            </a:r>
            <a:endParaRPr lang="en-US" sz="2000" dirty="0">
              <a:solidFill>
                <a:srgbClr val="000000"/>
              </a:solidFill>
              <a:ea typeface="MS PGothic" panose="020B0600070205080204" pitchFamily="34" charset="-128"/>
            </a:endParaRPr>
          </a:p>
        </p:txBody>
      </p:sp>
      <p:sp>
        <p:nvSpPr>
          <p:cNvPr id="4" name="Title 3"/>
          <p:cNvSpPr>
            <a:spLocks noGrp="1"/>
          </p:cNvSpPr>
          <p:nvPr>
            <p:ph type="title"/>
          </p:nvPr>
        </p:nvSpPr>
        <p:spPr>
          <a:xfrm>
            <a:off x="152400" y="9181"/>
            <a:ext cx="8674100" cy="838200"/>
          </a:xfrm>
        </p:spPr>
        <p:txBody>
          <a:bodyPr/>
          <a:lstStyle/>
          <a:p>
            <a:r>
              <a:rPr lang="en-US" dirty="0" smtClean="0">
                <a:solidFill>
                  <a:schemeClr val="tx1"/>
                </a:solidFill>
              </a:rPr>
              <a:t>Conclusions from DCC-2168 ASCO Presentation</a:t>
            </a:r>
            <a:endParaRPr lang="en-US" dirty="0">
              <a:solidFill>
                <a:schemeClr val="tx1"/>
              </a:solidFill>
            </a:endParaRPr>
          </a:p>
        </p:txBody>
      </p:sp>
    </p:spTree>
    <p:extLst>
      <p:ext uri="{BB962C8B-B14F-4D97-AF65-F5344CB8AC3E}">
        <p14:creationId xmlns:p14="http://schemas.microsoft.com/office/powerpoint/2010/main" val="11688283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chemeClr val="tx1"/>
                </a:solidFill>
              </a:rPr>
              <a:t>Summary</a:t>
            </a:r>
            <a:endParaRPr lang="en-US" sz="4000" dirty="0">
              <a:solidFill>
                <a:schemeClr val="tx1"/>
              </a:solidFill>
            </a:endParaRPr>
          </a:p>
        </p:txBody>
      </p:sp>
      <p:sp>
        <p:nvSpPr>
          <p:cNvPr id="3" name="Content Placeholder 2"/>
          <p:cNvSpPr>
            <a:spLocks noGrp="1"/>
          </p:cNvSpPr>
          <p:nvPr>
            <p:ph idx="1"/>
          </p:nvPr>
        </p:nvSpPr>
        <p:spPr>
          <a:xfrm>
            <a:off x="228600" y="1143000"/>
            <a:ext cx="8686800" cy="4953000"/>
          </a:xfrm>
        </p:spPr>
        <p:txBody>
          <a:bodyPr/>
          <a:lstStyle/>
          <a:p>
            <a:r>
              <a:rPr lang="en-US" dirty="0" smtClean="0"/>
              <a:t>BLU-285 and DCC-2618 are novel potent KIT inhibitors with unprecedented activity against KIT exon 17 mutations </a:t>
            </a:r>
          </a:p>
          <a:p>
            <a:pPr lvl="1"/>
            <a:r>
              <a:rPr lang="en-US" dirty="0" smtClean="0"/>
              <a:t>Both drugs have pre-clinical activity against primary KIT mutations as well as KIT exon 13 and 14 mutations</a:t>
            </a:r>
          </a:p>
          <a:p>
            <a:r>
              <a:rPr lang="en-US" dirty="0" smtClean="0"/>
              <a:t>Both drugs appear safe and tolerable and have moved from dose-escalation to dose-expansion phases of clinical study</a:t>
            </a:r>
          </a:p>
          <a:p>
            <a:r>
              <a:rPr lang="en-US" dirty="0" smtClean="0"/>
              <a:t>In the future, circulating tumor DNA tests may be useful clinically to follow the status of GIST patients being treated with kinase inhibitors</a:t>
            </a:r>
          </a:p>
          <a:p>
            <a:pPr lvl="1"/>
            <a:r>
              <a:rPr lang="en-US" dirty="0" smtClean="0"/>
              <a:t>Although some of these tests are clinically available, it is premature to use them to guide drug therapy</a:t>
            </a:r>
          </a:p>
          <a:p>
            <a:r>
              <a:rPr lang="en-US" dirty="0" smtClean="0"/>
              <a:t>Currently, both studies are open at OHSU (and other sites)</a:t>
            </a:r>
          </a:p>
          <a:p>
            <a:pPr lvl="1"/>
            <a:r>
              <a:rPr lang="en-US" dirty="0" smtClean="0"/>
              <a:t>Contact my study nurse  (Tracy Walker) at </a:t>
            </a:r>
            <a:r>
              <a:rPr lang="en-US" dirty="0" smtClean="0">
                <a:hlinkClick r:id="rId2"/>
              </a:rPr>
              <a:t>walkertr@ohsu.edu</a:t>
            </a:r>
            <a:r>
              <a:rPr lang="en-US" dirty="0" smtClean="0"/>
              <a:t> or 503-346-1183 if you are interested in being considered for these studies</a:t>
            </a:r>
          </a:p>
          <a:p>
            <a:r>
              <a:rPr lang="en-US" dirty="0" smtClean="0"/>
              <a:t>Both drugs will be further studied in phase 3 studies that will open in late 2017 or early 2018</a:t>
            </a:r>
          </a:p>
          <a:p>
            <a:endParaRPr lang="en-US" dirty="0" smtClean="0"/>
          </a:p>
          <a:p>
            <a:endParaRPr lang="en-US" dirty="0" smtClean="0"/>
          </a:p>
        </p:txBody>
      </p:sp>
    </p:spTree>
    <p:extLst>
      <p:ext uri="{BB962C8B-B14F-4D97-AF65-F5344CB8AC3E}">
        <p14:creationId xmlns:p14="http://schemas.microsoft.com/office/powerpoint/2010/main" val="39124078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chemeClr val="tx1"/>
                </a:solidFill>
              </a:rPr>
              <a:t>Acknowledgement</a:t>
            </a:r>
            <a:endParaRPr lang="en-US" sz="4000" dirty="0">
              <a:solidFill>
                <a:schemeClr val="tx1"/>
              </a:solidFill>
            </a:endParaRPr>
          </a:p>
        </p:txBody>
      </p:sp>
      <p:sp>
        <p:nvSpPr>
          <p:cNvPr id="3" name="Content Placeholder 2"/>
          <p:cNvSpPr>
            <a:spLocks noGrp="1"/>
          </p:cNvSpPr>
          <p:nvPr>
            <p:ph idx="1"/>
          </p:nvPr>
        </p:nvSpPr>
        <p:spPr>
          <a:xfrm>
            <a:off x="228600" y="1524000"/>
            <a:ext cx="8686800" cy="4953000"/>
          </a:xfrm>
        </p:spPr>
        <p:txBody>
          <a:bodyPr/>
          <a:lstStyle/>
          <a:p>
            <a:r>
              <a:rPr lang="en-US" sz="2800" dirty="0" smtClean="0"/>
              <a:t>Blueprint Medicines for sharing slides and data</a:t>
            </a:r>
          </a:p>
          <a:p>
            <a:r>
              <a:rPr lang="en-US" sz="2800" dirty="0" err="1" smtClean="0"/>
              <a:t>Deciphera</a:t>
            </a:r>
            <a:r>
              <a:rPr lang="en-US" sz="2800" dirty="0" smtClean="0"/>
              <a:t>  Pharmaceuticals for sharing slides and data</a:t>
            </a:r>
          </a:p>
          <a:p>
            <a:r>
              <a:rPr lang="en-US" sz="2800" dirty="0" smtClean="0"/>
              <a:t>Patients, families, investigators, and study team support members  who participated in the ongoing BLU-285 and DCC-2618 studies</a:t>
            </a:r>
            <a:endParaRPr lang="en-US" sz="2800" dirty="0"/>
          </a:p>
        </p:txBody>
      </p:sp>
    </p:spTree>
    <p:extLst>
      <p:ext uri="{BB962C8B-B14F-4D97-AF65-F5344CB8AC3E}">
        <p14:creationId xmlns:p14="http://schemas.microsoft.com/office/powerpoint/2010/main" val="1181330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Regulation of KIT Enzymatic Activity</a:t>
            </a:r>
            <a:endParaRPr lang="en-US" dirty="0"/>
          </a:p>
        </p:txBody>
      </p:sp>
      <p:pic>
        <p:nvPicPr>
          <p:cNvPr id="4" name="Picture 3"/>
          <p:cNvPicPr>
            <a:picLocks noChangeAspect="1" noChangeArrowheads="1"/>
          </p:cNvPicPr>
          <p:nvPr/>
        </p:nvPicPr>
        <p:blipFill>
          <a:blip r:embed="rId4" cstate="print"/>
          <a:srcRect/>
          <a:stretch>
            <a:fillRect/>
          </a:stretch>
        </p:blipFill>
        <p:spPr bwMode="auto">
          <a:xfrm>
            <a:off x="893888" y="1886265"/>
            <a:ext cx="7304890" cy="4223898"/>
          </a:xfrm>
          <a:prstGeom prst="rect">
            <a:avLst/>
          </a:prstGeom>
          <a:noFill/>
        </p:spPr>
      </p:pic>
      <p:sp>
        <p:nvSpPr>
          <p:cNvPr id="5" name="Text Box 4"/>
          <p:cNvSpPr txBox="1">
            <a:spLocks noChangeArrowheads="1"/>
          </p:cNvSpPr>
          <p:nvPr/>
        </p:nvSpPr>
        <p:spPr bwMode="auto">
          <a:xfrm>
            <a:off x="4185275" y="6539851"/>
            <a:ext cx="4599129" cy="164212"/>
          </a:xfrm>
          <a:prstGeom prst="rect">
            <a:avLst/>
          </a:prstGeom>
          <a:noFill/>
          <a:ln w="9525">
            <a:noFill/>
            <a:miter lim="800000"/>
            <a:headEnd/>
            <a:tailEnd/>
          </a:ln>
        </p:spPr>
        <p:txBody>
          <a:bodyPr wrap="square" lIns="0" tIns="0" rIns="0" bIns="0">
            <a:spAutoFit/>
          </a:bodyPr>
          <a:lstStyle/>
          <a:p>
            <a:pPr algn="ctr">
              <a:lnSpc>
                <a:spcPct val="97000"/>
              </a:lnSpc>
              <a:buClr>
                <a:srgbClr val="000000"/>
              </a:buClr>
              <a:buSzPct val="45000"/>
              <a:tabLst>
                <a:tab pos="655638" algn="l"/>
                <a:tab pos="1312863" algn="l"/>
                <a:tab pos="1968500" algn="l"/>
                <a:tab pos="2625725" algn="l"/>
                <a:tab pos="3282950" algn="l"/>
              </a:tabLst>
            </a:pPr>
            <a:r>
              <a:rPr lang="en-GB" sz="1100" b="1" dirty="0">
                <a:ea typeface="+mn-ea"/>
              </a:rPr>
              <a:t>Adapted from </a:t>
            </a:r>
            <a:r>
              <a:rPr lang="en-GB" sz="1100" b="1" dirty="0" err="1">
                <a:ea typeface="+mn-ea"/>
              </a:rPr>
              <a:t>Gajiwala</a:t>
            </a:r>
            <a:r>
              <a:rPr lang="en-GB" sz="1100" b="1" dirty="0">
                <a:ea typeface="+mn-ea"/>
              </a:rPr>
              <a:t> K. S. et.al. PNAS 2009;106:1542-1547</a:t>
            </a:r>
          </a:p>
        </p:txBody>
      </p:sp>
      <p:sp useBgFill="1">
        <p:nvSpPr>
          <p:cNvPr id="6" name="Rectangle 5"/>
          <p:cNvSpPr/>
          <p:nvPr/>
        </p:nvSpPr>
        <p:spPr bwMode="auto">
          <a:xfrm>
            <a:off x="4571999" y="1613043"/>
            <a:ext cx="3729519" cy="4582274"/>
          </a:xfrm>
          <a:prstGeom prst="rect">
            <a:avLst/>
          </a:prstGeom>
          <a:ln w="190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endParaRPr lang="en-US">
              <a:solidFill>
                <a:srgbClr val="000000"/>
              </a:solidFill>
              <a:ea typeface="+mn-ea"/>
            </a:endParaRPr>
          </a:p>
        </p:txBody>
      </p:sp>
    </p:spTree>
    <p:extLst>
      <p:ext uri="{BB962C8B-B14F-4D97-AF65-F5344CB8AC3E}">
        <p14:creationId xmlns:p14="http://schemas.microsoft.com/office/powerpoint/2010/main" val="238407513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758"/>
            <a:ext cx="8229600" cy="1143000"/>
          </a:xfrm>
        </p:spPr>
        <p:txBody>
          <a:bodyPr anchor="t"/>
          <a:lstStyle/>
          <a:p>
            <a:r>
              <a:rPr lang="en-US" b="1" dirty="0" smtClean="0"/>
              <a:t>JM-Inhibited Inactive Kinase</a:t>
            </a:r>
            <a:endParaRPr lang="en-US" b="1" dirty="0"/>
          </a:p>
        </p:txBody>
      </p:sp>
      <p:sp>
        <p:nvSpPr>
          <p:cNvPr id="6" name="Text Box 6"/>
          <p:cNvSpPr txBox="1">
            <a:spLocks noChangeArrowheads="1"/>
          </p:cNvSpPr>
          <p:nvPr/>
        </p:nvSpPr>
        <p:spPr bwMode="auto">
          <a:xfrm>
            <a:off x="6687494" y="2909157"/>
            <a:ext cx="2438400" cy="1785104"/>
          </a:xfrm>
          <a:prstGeom prst="rect">
            <a:avLst/>
          </a:prstGeom>
          <a:noFill/>
          <a:ln w="9525" algn="ctr">
            <a:noFill/>
            <a:miter lim="800000"/>
            <a:headEnd/>
            <a:tailEnd/>
          </a:ln>
        </p:spPr>
        <p:txBody>
          <a:bodyPr>
            <a:spAutoFit/>
          </a:bodyPr>
          <a:lstStyle/>
          <a:p>
            <a:r>
              <a:rPr lang="en-US" sz="1000" dirty="0">
                <a:ea typeface="+mn-ea"/>
              </a:rPr>
              <a:t>Snapshot 1.  The rightmost green residue from the inhibitory JMD switch </a:t>
            </a:r>
            <a:r>
              <a:rPr lang="en-US" sz="1000" dirty="0" smtClean="0">
                <a:ea typeface="+mn-ea"/>
              </a:rPr>
              <a:t>occupies the </a:t>
            </a:r>
            <a:r>
              <a:rPr lang="en-US" sz="1000" dirty="0">
                <a:ea typeface="+mn-ea"/>
              </a:rPr>
              <a:t>#3 position in the kinase vertical spine (the other three spine residues are shown in yellow).</a:t>
            </a:r>
          </a:p>
          <a:p>
            <a:endParaRPr lang="en-US" sz="1000" dirty="0">
              <a:ea typeface="+mn-ea"/>
            </a:endParaRPr>
          </a:p>
          <a:p>
            <a:r>
              <a:rPr lang="en-US" sz="1000" dirty="0">
                <a:ea typeface="+mn-ea"/>
              </a:rPr>
              <a:t>In this conformation, KIT kinase is in its OFF state. Note that the ‘DFG’ </a:t>
            </a:r>
            <a:r>
              <a:rPr lang="en-US" sz="1000" dirty="0" smtClean="0">
                <a:ea typeface="+mn-ea"/>
              </a:rPr>
              <a:t>phenylalanine amino </a:t>
            </a:r>
            <a:r>
              <a:rPr lang="en-US" sz="1000" dirty="0">
                <a:ea typeface="+mn-ea"/>
              </a:rPr>
              <a:t>acid (green) is in the left-most position, blocking the ATP pocket.</a:t>
            </a:r>
          </a:p>
        </p:txBody>
      </p:sp>
      <p:grpSp>
        <p:nvGrpSpPr>
          <p:cNvPr id="13" name="Group 12"/>
          <p:cNvGrpSpPr/>
          <p:nvPr/>
        </p:nvGrpSpPr>
        <p:grpSpPr>
          <a:xfrm>
            <a:off x="478307" y="1842357"/>
            <a:ext cx="6096000" cy="4562475"/>
            <a:chOff x="478307" y="1842357"/>
            <a:chExt cx="6096000" cy="4562475"/>
          </a:xfrm>
        </p:grpSpPr>
        <p:pic>
          <p:nvPicPr>
            <p:cNvPr id="5" name="Picture 5" descr="kit20001"/>
            <p:cNvPicPr>
              <a:picLocks noChangeAspect="1" noChangeArrowheads="1"/>
            </p:cNvPicPr>
            <p:nvPr/>
          </p:nvPicPr>
          <p:blipFill>
            <a:blip r:embed="rId3" cstate="print"/>
            <a:srcRect/>
            <a:stretch>
              <a:fillRect/>
            </a:stretch>
          </p:blipFill>
          <p:spPr bwMode="auto">
            <a:xfrm>
              <a:off x="478307" y="1842357"/>
              <a:ext cx="6096000" cy="4562475"/>
            </a:xfrm>
            <a:prstGeom prst="rect">
              <a:avLst/>
            </a:prstGeom>
            <a:noFill/>
            <a:ln w="9525">
              <a:noFill/>
              <a:miter lim="800000"/>
              <a:headEnd/>
              <a:tailEnd/>
            </a:ln>
          </p:spPr>
        </p:pic>
        <p:sp>
          <p:nvSpPr>
            <p:cNvPr id="7" name="Text Box 7"/>
            <p:cNvSpPr txBox="1">
              <a:spLocks noChangeArrowheads="1"/>
            </p:cNvSpPr>
            <p:nvPr/>
          </p:nvSpPr>
          <p:spPr bwMode="auto">
            <a:xfrm>
              <a:off x="3597660" y="2710720"/>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ea typeface="+mn-ea"/>
                </a:rPr>
                <a:t>1.</a:t>
              </a:r>
            </a:p>
          </p:txBody>
        </p:sp>
        <p:sp>
          <p:nvSpPr>
            <p:cNvPr id="8" name="Text Box 8"/>
            <p:cNvSpPr txBox="1">
              <a:spLocks noChangeArrowheads="1"/>
            </p:cNvSpPr>
            <p:nvPr/>
          </p:nvSpPr>
          <p:spPr bwMode="auto">
            <a:xfrm>
              <a:off x="3619885" y="3167920"/>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ea typeface="+mn-ea"/>
                </a:rPr>
                <a:t>2.</a:t>
              </a:r>
            </a:p>
          </p:txBody>
        </p:sp>
        <p:sp>
          <p:nvSpPr>
            <p:cNvPr id="9" name="Text Box 9"/>
            <p:cNvSpPr txBox="1">
              <a:spLocks noChangeArrowheads="1"/>
            </p:cNvSpPr>
            <p:nvPr/>
          </p:nvSpPr>
          <p:spPr bwMode="auto">
            <a:xfrm>
              <a:off x="3653223" y="3625120"/>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ea typeface="+mn-ea"/>
                </a:rPr>
                <a:t>3.</a:t>
              </a:r>
            </a:p>
          </p:txBody>
        </p:sp>
        <p:sp>
          <p:nvSpPr>
            <p:cNvPr id="10" name="Text Box 10"/>
            <p:cNvSpPr txBox="1">
              <a:spLocks noChangeArrowheads="1"/>
            </p:cNvSpPr>
            <p:nvPr/>
          </p:nvSpPr>
          <p:spPr bwMode="auto">
            <a:xfrm>
              <a:off x="3696085" y="3975957"/>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ea typeface="+mn-ea"/>
                </a:rPr>
                <a:t>4.</a:t>
              </a:r>
            </a:p>
          </p:txBody>
        </p:sp>
        <p:sp>
          <p:nvSpPr>
            <p:cNvPr id="11" name="Text Box 11"/>
            <p:cNvSpPr txBox="1">
              <a:spLocks noChangeArrowheads="1"/>
            </p:cNvSpPr>
            <p:nvPr/>
          </p:nvSpPr>
          <p:spPr bwMode="auto">
            <a:xfrm>
              <a:off x="4962540" y="3255767"/>
              <a:ext cx="1407180" cy="923330"/>
            </a:xfrm>
            <a:prstGeom prst="rect">
              <a:avLst/>
            </a:prstGeom>
            <a:noFill/>
            <a:ln w="9525" algn="ctr">
              <a:noFill/>
              <a:miter lim="800000"/>
              <a:headEnd/>
              <a:tailEnd/>
            </a:ln>
          </p:spPr>
          <p:txBody>
            <a:bodyPr wrap="none">
              <a:spAutoFit/>
            </a:bodyPr>
            <a:lstStyle/>
            <a:p>
              <a:pPr algn="ctr"/>
              <a:r>
                <a:rPr lang="en-US" sz="1800" dirty="0">
                  <a:solidFill>
                    <a:srgbClr val="30C824"/>
                  </a:solidFill>
                  <a:ea typeface="+mn-ea"/>
                </a:rPr>
                <a:t>JMD</a:t>
              </a:r>
            </a:p>
            <a:p>
              <a:pPr algn="ctr"/>
              <a:r>
                <a:rPr lang="en-US" sz="1800" dirty="0" smtClean="0">
                  <a:solidFill>
                    <a:srgbClr val="30C824"/>
                  </a:solidFill>
                  <a:ea typeface="+mn-ea"/>
                </a:rPr>
                <a:t>Tryptophan </a:t>
              </a:r>
            </a:p>
            <a:p>
              <a:pPr algn="ctr"/>
              <a:r>
                <a:rPr lang="en-US" sz="1800" dirty="0" smtClean="0">
                  <a:solidFill>
                    <a:srgbClr val="30C824"/>
                  </a:solidFill>
                  <a:ea typeface="+mn-ea"/>
                </a:rPr>
                <a:t>W557</a:t>
              </a:r>
              <a:endParaRPr lang="en-US" sz="1800" dirty="0">
                <a:solidFill>
                  <a:srgbClr val="30C824"/>
                </a:solidFill>
                <a:ea typeface="+mn-ea"/>
              </a:endParaRPr>
            </a:p>
          </p:txBody>
        </p:sp>
        <p:sp>
          <p:nvSpPr>
            <p:cNvPr id="12" name="Text Box 12"/>
            <p:cNvSpPr txBox="1">
              <a:spLocks noChangeArrowheads="1"/>
            </p:cNvSpPr>
            <p:nvPr/>
          </p:nvSpPr>
          <p:spPr bwMode="auto">
            <a:xfrm>
              <a:off x="941736" y="3153632"/>
              <a:ext cx="1633781" cy="646331"/>
            </a:xfrm>
            <a:prstGeom prst="rect">
              <a:avLst/>
            </a:prstGeom>
            <a:noFill/>
            <a:ln w="9525" algn="ctr">
              <a:noFill/>
              <a:miter lim="800000"/>
              <a:headEnd/>
              <a:tailEnd/>
            </a:ln>
          </p:spPr>
          <p:txBody>
            <a:bodyPr wrap="none">
              <a:spAutoFit/>
            </a:bodyPr>
            <a:lstStyle/>
            <a:p>
              <a:pPr algn="ctr"/>
              <a:r>
                <a:rPr lang="en-US" sz="1800" dirty="0">
                  <a:solidFill>
                    <a:srgbClr val="30C824"/>
                  </a:solidFill>
                  <a:ea typeface="+mn-ea"/>
                </a:rPr>
                <a:t>DFG</a:t>
              </a:r>
            </a:p>
            <a:p>
              <a:pPr algn="ctr"/>
              <a:r>
                <a:rPr lang="en-US" sz="1800" dirty="0">
                  <a:solidFill>
                    <a:srgbClr val="30C824"/>
                  </a:solidFill>
                  <a:ea typeface="+mn-ea"/>
                </a:rPr>
                <a:t>Phenylalanine</a:t>
              </a:r>
            </a:p>
          </p:txBody>
        </p:sp>
      </p:grpSp>
    </p:spTree>
    <p:extLst>
      <p:ext uri="{BB962C8B-B14F-4D97-AF65-F5344CB8AC3E}">
        <p14:creationId xmlns:p14="http://schemas.microsoft.com/office/powerpoint/2010/main" val="3869078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dirty="0" smtClean="0"/>
              <a:t>Activated Kinase Structure</a:t>
            </a:r>
            <a:endParaRPr lang="en-US" b="1" dirty="0"/>
          </a:p>
        </p:txBody>
      </p:sp>
      <p:grpSp>
        <p:nvGrpSpPr>
          <p:cNvPr id="3" name="Group 12"/>
          <p:cNvGrpSpPr/>
          <p:nvPr/>
        </p:nvGrpSpPr>
        <p:grpSpPr>
          <a:xfrm>
            <a:off x="478307" y="1842357"/>
            <a:ext cx="6096000" cy="4562475"/>
            <a:chOff x="478307" y="1842357"/>
            <a:chExt cx="6096000" cy="4562475"/>
          </a:xfrm>
        </p:grpSpPr>
        <p:pic>
          <p:nvPicPr>
            <p:cNvPr id="5" name="Picture 5" descr="kit20001"/>
            <p:cNvPicPr>
              <a:picLocks noChangeAspect="1" noChangeArrowheads="1"/>
            </p:cNvPicPr>
            <p:nvPr/>
          </p:nvPicPr>
          <p:blipFill>
            <a:blip r:embed="rId3" cstate="print"/>
            <a:srcRect/>
            <a:stretch>
              <a:fillRect/>
            </a:stretch>
          </p:blipFill>
          <p:spPr bwMode="auto">
            <a:xfrm>
              <a:off x="478307" y="1842357"/>
              <a:ext cx="6096000" cy="4562475"/>
            </a:xfrm>
            <a:prstGeom prst="rect">
              <a:avLst/>
            </a:prstGeom>
            <a:noFill/>
            <a:ln w="9525">
              <a:noFill/>
              <a:miter lim="800000"/>
              <a:headEnd/>
              <a:tailEnd/>
            </a:ln>
          </p:spPr>
        </p:pic>
        <p:sp>
          <p:nvSpPr>
            <p:cNvPr id="7" name="Text Box 7"/>
            <p:cNvSpPr txBox="1">
              <a:spLocks noChangeArrowheads="1"/>
            </p:cNvSpPr>
            <p:nvPr/>
          </p:nvSpPr>
          <p:spPr bwMode="auto">
            <a:xfrm>
              <a:off x="3580282" y="2710720"/>
              <a:ext cx="347663" cy="274637"/>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1.</a:t>
              </a:r>
            </a:p>
          </p:txBody>
        </p:sp>
        <p:sp>
          <p:nvSpPr>
            <p:cNvPr id="8" name="Text Box 8"/>
            <p:cNvSpPr txBox="1">
              <a:spLocks noChangeArrowheads="1"/>
            </p:cNvSpPr>
            <p:nvPr/>
          </p:nvSpPr>
          <p:spPr bwMode="auto">
            <a:xfrm>
              <a:off x="3602507" y="3167920"/>
              <a:ext cx="347663" cy="274637"/>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2.</a:t>
              </a:r>
            </a:p>
          </p:txBody>
        </p:sp>
        <p:sp>
          <p:nvSpPr>
            <p:cNvPr id="9" name="Text Box 9"/>
            <p:cNvSpPr txBox="1">
              <a:spLocks noChangeArrowheads="1"/>
            </p:cNvSpPr>
            <p:nvPr/>
          </p:nvSpPr>
          <p:spPr bwMode="auto">
            <a:xfrm>
              <a:off x="3635845" y="3625120"/>
              <a:ext cx="347662" cy="274637"/>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3.</a:t>
              </a:r>
            </a:p>
          </p:txBody>
        </p:sp>
        <p:sp>
          <p:nvSpPr>
            <p:cNvPr id="10" name="Text Box 10"/>
            <p:cNvSpPr txBox="1">
              <a:spLocks noChangeArrowheads="1"/>
            </p:cNvSpPr>
            <p:nvPr/>
          </p:nvSpPr>
          <p:spPr bwMode="auto">
            <a:xfrm>
              <a:off x="3678707" y="3975957"/>
              <a:ext cx="347663" cy="274638"/>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4.</a:t>
              </a:r>
            </a:p>
          </p:txBody>
        </p:sp>
        <p:sp>
          <p:nvSpPr>
            <p:cNvPr id="11" name="Text Box 11"/>
            <p:cNvSpPr txBox="1">
              <a:spLocks noChangeArrowheads="1"/>
            </p:cNvSpPr>
            <p:nvPr/>
          </p:nvSpPr>
          <p:spPr bwMode="auto">
            <a:xfrm>
              <a:off x="4994600" y="3255767"/>
              <a:ext cx="1343060" cy="646331"/>
            </a:xfrm>
            <a:prstGeom prst="rect">
              <a:avLst/>
            </a:prstGeom>
            <a:noFill/>
            <a:ln w="9525" algn="ctr">
              <a:noFill/>
              <a:miter lim="800000"/>
              <a:headEnd/>
              <a:tailEnd/>
            </a:ln>
          </p:spPr>
          <p:txBody>
            <a:bodyPr wrap="none">
              <a:spAutoFit/>
            </a:bodyPr>
            <a:lstStyle/>
            <a:p>
              <a:pPr algn="ctr"/>
              <a:r>
                <a:rPr lang="en-US" sz="1800" dirty="0">
                  <a:solidFill>
                    <a:srgbClr val="30C824"/>
                  </a:solidFill>
                  <a:ea typeface="+mn-ea"/>
                </a:rPr>
                <a:t>JMD</a:t>
              </a:r>
            </a:p>
            <a:p>
              <a:pPr algn="ctr"/>
              <a:r>
                <a:rPr lang="en-US" sz="1800" dirty="0">
                  <a:solidFill>
                    <a:srgbClr val="30C824"/>
                  </a:solidFill>
                  <a:ea typeface="+mn-ea"/>
                </a:rPr>
                <a:t>Tryptophan</a:t>
              </a:r>
            </a:p>
          </p:txBody>
        </p:sp>
        <p:sp>
          <p:nvSpPr>
            <p:cNvPr id="12" name="Text Box 12"/>
            <p:cNvSpPr txBox="1">
              <a:spLocks noChangeArrowheads="1"/>
            </p:cNvSpPr>
            <p:nvPr/>
          </p:nvSpPr>
          <p:spPr bwMode="auto">
            <a:xfrm>
              <a:off x="941736" y="3153632"/>
              <a:ext cx="1633781" cy="646331"/>
            </a:xfrm>
            <a:prstGeom prst="rect">
              <a:avLst/>
            </a:prstGeom>
            <a:noFill/>
            <a:ln w="9525" algn="ctr">
              <a:noFill/>
              <a:miter lim="800000"/>
              <a:headEnd/>
              <a:tailEnd/>
            </a:ln>
          </p:spPr>
          <p:txBody>
            <a:bodyPr wrap="none">
              <a:spAutoFit/>
            </a:bodyPr>
            <a:lstStyle/>
            <a:p>
              <a:pPr algn="ctr"/>
              <a:r>
                <a:rPr lang="en-US" sz="1800" dirty="0">
                  <a:solidFill>
                    <a:srgbClr val="30C824"/>
                  </a:solidFill>
                  <a:ea typeface="+mn-ea"/>
                </a:rPr>
                <a:t>DFG</a:t>
              </a:r>
            </a:p>
            <a:p>
              <a:pPr algn="ctr"/>
              <a:r>
                <a:rPr lang="en-US" sz="1800" dirty="0">
                  <a:solidFill>
                    <a:srgbClr val="30C824"/>
                  </a:solidFill>
                  <a:ea typeface="+mn-ea"/>
                </a:rPr>
                <a:t>Phenylalanine</a:t>
              </a:r>
            </a:p>
          </p:txBody>
        </p:sp>
      </p:grpSp>
      <p:sp>
        <p:nvSpPr>
          <p:cNvPr id="14" name="Text Box 4"/>
          <p:cNvSpPr txBox="1">
            <a:spLocks noChangeArrowheads="1"/>
          </p:cNvSpPr>
          <p:nvPr/>
        </p:nvSpPr>
        <p:spPr bwMode="auto">
          <a:xfrm>
            <a:off x="6687494" y="2909166"/>
            <a:ext cx="2438400" cy="1938992"/>
          </a:xfrm>
          <a:prstGeom prst="rect">
            <a:avLst/>
          </a:prstGeom>
          <a:noFill/>
          <a:ln w="9525" algn="ctr">
            <a:noFill/>
            <a:miter lim="800000"/>
            <a:headEnd/>
            <a:tailEnd/>
          </a:ln>
        </p:spPr>
        <p:txBody>
          <a:bodyPr>
            <a:spAutoFit/>
          </a:bodyPr>
          <a:lstStyle/>
          <a:p>
            <a:r>
              <a:rPr lang="en-US" sz="1000" dirty="0">
                <a:ea typeface="+mn-ea"/>
              </a:rPr>
              <a:t>Snapshot 2.  The rightmost green residue from the inhibitory JMD switch has been moved out of the #3 position in the kinase vertical spine (the other three spine residues are shown in yellow).</a:t>
            </a:r>
          </a:p>
          <a:p>
            <a:endParaRPr lang="en-US" sz="1000" dirty="0">
              <a:ea typeface="+mn-ea"/>
            </a:endParaRPr>
          </a:p>
          <a:p>
            <a:r>
              <a:rPr lang="en-US" sz="1000" dirty="0">
                <a:ea typeface="+mn-ea"/>
              </a:rPr>
              <a:t>In this conformation, KIT kinase is in its ON state. Note that the ‘DFG’ </a:t>
            </a:r>
            <a:r>
              <a:rPr lang="en-US" sz="1000" dirty="0" smtClean="0">
                <a:ea typeface="+mn-ea"/>
              </a:rPr>
              <a:t>phenylalanine amino </a:t>
            </a:r>
            <a:r>
              <a:rPr lang="en-US" sz="1000" dirty="0">
                <a:ea typeface="+mn-ea"/>
              </a:rPr>
              <a:t>acid (green) is now in the #3 position in the vertical spine.</a:t>
            </a:r>
          </a:p>
        </p:txBody>
      </p:sp>
      <p:grpSp>
        <p:nvGrpSpPr>
          <p:cNvPr id="21" name="Group 20"/>
          <p:cNvGrpSpPr/>
          <p:nvPr/>
        </p:nvGrpSpPr>
        <p:grpSpPr>
          <a:xfrm>
            <a:off x="474532" y="1840769"/>
            <a:ext cx="6096000" cy="4562475"/>
            <a:chOff x="456426" y="1840769"/>
            <a:chExt cx="6096000" cy="4562475"/>
          </a:xfrm>
        </p:grpSpPr>
        <p:pic>
          <p:nvPicPr>
            <p:cNvPr id="13" name="Picture 3" descr="kit30030"/>
            <p:cNvPicPr>
              <a:picLocks noChangeAspect="1" noChangeArrowheads="1"/>
            </p:cNvPicPr>
            <p:nvPr/>
          </p:nvPicPr>
          <p:blipFill>
            <a:blip r:embed="rId4" cstate="print"/>
            <a:srcRect/>
            <a:stretch>
              <a:fillRect/>
            </a:stretch>
          </p:blipFill>
          <p:spPr bwMode="auto">
            <a:xfrm>
              <a:off x="456426" y="1840769"/>
              <a:ext cx="6096000" cy="4562475"/>
            </a:xfrm>
            <a:prstGeom prst="rect">
              <a:avLst/>
            </a:prstGeom>
            <a:noFill/>
            <a:ln w="9525">
              <a:noFill/>
              <a:miter lim="800000"/>
              <a:headEnd/>
              <a:tailEnd/>
            </a:ln>
          </p:spPr>
        </p:pic>
        <p:sp>
          <p:nvSpPr>
            <p:cNvPr id="15" name="Text Box 5"/>
            <p:cNvSpPr txBox="1">
              <a:spLocks noChangeArrowheads="1"/>
            </p:cNvSpPr>
            <p:nvPr/>
          </p:nvSpPr>
          <p:spPr bwMode="auto">
            <a:xfrm>
              <a:off x="3521804" y="2817081"/>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ea typeface="+mn-ea"/>
                </a:rPr>
                <a:t>1.</a:t>
              </a:r>
            </a:p>
          </p:txBody>
        </p:sp>
        <p:sp>
          <p:nvSpPr>
            <p:cNvPr id="16" name="Text Box 6"/>
            <p:cNvSpPr txBox="1">
              <a:spLocks noChangeArrowheads="1"/>
            </p:cNvSpPr>
            <p:nvPr/>
          </p:nvSpPr>
          <p:spPr bwMode="auto">
            <a:xfrm>
              <a:off x="3544029" y="3274281"/>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ea typeface="+mn-ea"/>
                </a:rPr>
                <a:t>2.</a:t>
              </a:r>
            </a:p>
          </p:txBody>
        </p:sp>
        <p:sp>
          <p:nvSpPr>
            <p:cNvPr id="17" name="Text Box 7"/>
            <p:cNvSpPr txBox="1">
              <a:spLocks noChangeArrowheads="1"/>
            </p:cNvSpPr>
            <p:nvPr/>
          </p:nvSpPr>
          <p:spPr bwMode="auto">
            <a:xfrm>
              <a:off x="3577367" y="3731481"/>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ea typeface="+mn-ea"/>
                </a:rPr>
                <a:t>3.</a:t>
              </a:r>
            </a:p>
          </p:txBody>
        </p:sp>
        <p:sp>
          <p:nvSpPr>
            <p:cNvPr id="18" name="Text Box 8"/>
            <p:cNvSpPr txBox="1">
              <a:spLocks noChangeArrowheads="1"/>
            </p:cNvSpPr>
            <p:nvPr/>
          </p:nvSpPr>
          <p:spPr bwMode="auto">
            <a:xfrm>
              <a:off x="3620229" y="4082319"/>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ea typeface="+mn-ea"/>
                </a:rPr>
                <a:t>4.</a:t>
              </a:r>
            </a:p>
          </p:txBody>
        </p:sp>
        <p:sp>
          <p:nvSpPr>
            <p:cNvPr id="19" name="Text Box 9"/>
            <p:cNvSpPr txBox="1">
              <a:spLocks noChangeArrowheads="1"/>
            </p:cNvSpPr>
            <p:nvPr/>
          </p:nvSpPr>
          <p:spPr bwMode="auto">
            <a:xfrm>
              <a:off x="5103073" y="5423756"/>
              <a:ext cx="1343060" cy="923330"/>
            </a:xfrm>
            <a:prstGeom prst="rect">
              <a:avLst/>
            </a:prstGeom>
            <a:noFill/>
            <a:ln w="9525" algn="ctr">
              <a:noFill/>
              <a:miter lim="800000"/>
              <a:headEnd/>
              <a:tailEnd/>
            </a:ln>
          </p:spPr>
          <p:txBody>
            <a:bodyPr wrap="none">
              <a:spAutoFit/>
            </a:bodyPr>
            <a:lstStyle/>
            <a:p>
              <a:pPr algn="ctr"/>
              <a:r>
                <a:rPr lang="en-US" sz="1800" dirty="0">
                  <a:solidFill>
                    <a:srgbClr val="30C824"/>
                  </a:solidFill>
                  <a:ea typeface="+mn-ea"/>
                </a:rPr>
                <a:t>JMD</a:t>
              </a:r>
            </a:p>
            <a:p>
              <a:pPr algn="ctr"/>
              <a:r>
                <a:rPr lang="en-US" sz="1800" dirty="0" smtClean="0">
                  <a:solidFill>
                    <a:srgbClr val="30C824"/>
                  </a:solidFill>
                  <a:ea typeface="+mn-ea"/>
                </a:rPr>
                <a:t>Tryptophan</a:t>
              </a:r>
            </a:p>
            <a:p>
              <a:pPr algn="ctr"/>
              <a:r>
                <a:rPr lang="en-US" sz="1800" dirty="0" smtClean="0">
                  <a:solidFill>
                    <a:srgbClr val="30C824"/>
                  </a:solidFill>
                  <a:ea typeface="+mn-ea"/>
                </a:rPr>
                <a:t>W557</a:t>
              </a:r>
              <a:endParaRPr lang="en-US" sz="1800" dirty="0">
                <a:solidFill>
                  <a:srgbClr val="30C824"/>
                </a:solidFill>
                <a:ea typeface="+mn-ea"/>
              </a:endParaRPr>
            </a:p>
          </p:txBody>
        </p:sp>
        <p:sp>
          <p:nvSpPr>
            <p:cNvPr id="20" name="Text Box 10"/>
            <p:cNvSpPr txBox="1">
              <a:spLocks noChangeArrowheads="1"/>
            </p:cNvSpPr>
            <p:nvPr/>
          </p:nvSpPr>
          <p:spPr bwMode="auto">
            <a:xfrm>
              <a:off x="4169467" y="2680556"/>
              <a:ext cx="1633781" cy="646331"/>
            </a:xfrm>
            <a:prstGeom prst="rect">
              <a:avLst/>
            </a:prstGeom>
            <a:noFill/>
            <a:ln w="9525" algn="ctr">
              <a:noFill/>
              <a:miter lim="800000"/>
              <a:headEnd/>
              <a:tailEnd/>
            </a:ln>
          </p:spPr>
          <p:txBody>
            <a:bodyPr wrap="none">
              <a:spAutoFit/>
            </a:bodyPr>
            <a:lstStyle/>
            <a:p>
              <a:pPr algn="ctr"/>
              <a:r>
                <a:rPr lang="en-US" sz="1800" dirty="0">
                  <a:solidFill>
                    <a:srgbClr val="30C824"/>
                  </a:solidFill>
                  <a:ea typeface="+mn-ea"/>
                </a:rPr>
                <a:t>DFG</a:t>
              </a:r>
            </a:p>
            <a:p>
              <a:pPr algn="ctr"/>
              <a:r>
                <a:rPr lang="en-US" sz="1800" dirty="0">
                  <a:solidFill>
                    <a:srgbClr val="30C824"/>
                  </a:solidFill>
                  <a:ea typeface="+mn-ea"/>
                </a:rPr>
                <a:t>Phenylalanine</a:t>
              </a:r>
            </a:p>
          </p:txBody>
        </p:sp>
      </p:grpSp>
    </p:spTree>
    <p:extLst>
      <p:ext uri="{BB962C8B-B14F-4D97-AF65-F5344CB8AC3E}">
        <p14:creationId xmlns:p14="http://schemas.microsoft.com/office/powerpoint/2010/main" val="3563253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 of JM-mutation on Kinase Conformation</a:t>
            </a:r>
            <a:endParaRPr lang="en-US" b="1" dirty="0"/>
          </a:p>
        </p:txBody>
      </p:sp>
      <p:grpSp>
        <p:nvGrpSpPr>
          <p:cNvPr id="3" name="Group 12"/>
          <p:cNvGrpSpPr/>
          <p:nvPr/>
        </p:nvGrpSpPr>
        <p:grpSpPr>
          <a:xfrm>
            <a:off x="478307" y="1842357"/>
            <a:ext cx="6096000" cy="4562475"/>
            <a:chOff x="478307" y="1842357"/>
            <a:chExt cx="6096000" cy="4562475"/>
          </a:xfrm>
        </p:grpSpPr>
        <p:pic>
          <p:nvPicPr>
            <p:cNvPr id="5" name="Picture 5" descr="kit20001"/>
            <p:cNvPicPr>
              <a:picLocks noChangeAspect="1" noChangeArrowheads="1"/>
            </p:cNvPicPr>
            <p:nvPr/>
          </p:nvPicPr>
          <p:blipFill>
            <a:blip r:embed="rId3" cstate="print"/>
            <a:srcRect/>
            <a:stretch>
              <a:fillRect/>
            </a:stretch>
          </p:blipFill>
          <p:spPr bwMode="auto">
            <a:xfrm>
              <a:off x="478307" y="1842357"/>
              <a:ext cx="6096000" cy="4562475"/>
            </a:xfrm>
            <a:prstGeom prst="rect">
              <a:avLst/>
            </a:prstGeom>
            <a:noFill/>
            <a:ln w="9525">
              <a:noFill/>
              <a:miter lim="800000"/>
              <a:headEnd/>
              <a:tailEnd/>
            </a:ln>
          </p:spPr>
        </p:pic>
        <p:sp>
          <p:nvSpPr>
            <p:cNvPr id="7" name="Text Box 7"/>
            <p:cNvSpPr txBox="1">
              <a:spLocks noChangeArrowheads="1"/>
            </p:cNvSpPr>
            <p:nvPr/>
          </p:nvSpPr>
          <p:spPr bwMode="auto">
            <a:xfrm>
              <a:off x="3580282" y="2710720"/>
              <a:ext cx="347663" cy="274637"/>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1.</a:t>
              </a:r>
            </a:p>
          </p:txBody>
        </p:sp>
        <p:sp>
          <p:nvSpPr>
            <p:cNvPr id="8" name="Text Box 8"/>
            <p:cNvSpPr txBox="1">
              <a:spLocks noChangeArrowheads="1"/>
            </p:cNvSpPr>
            <p:nvPr/>
          </p:nvSpPr>
          <p:spPr bwMode="auto">
            <a:xfrm>
              <a:off x="3602507" y="3167920"/>
              <a:ext cx="347663" cy="274637"/>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2.</a:t>
              </a:r>
            </a:p>
          </p:txBody>
        </p:sp>
        <p:sp>
          <p:nvSpPr>
            <p:cNvPr id="9" name="Text Box 9"/>
            <p:cNvSpPr txBox="1">
              <a:spLocks noChangeArrowheads="1"/>
            </p:cNvSpPr>
            <p:nvPr/>
          </p:nvSpPr>
          <p:spPr bwMode="auto">
            <a:xfrm>
              <a:off x="3635845" y="3625120"/>
              <a:ext cx="347662" cy="274637"/>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3.</a:t>
              </a:r>
            </a:p>
          </p:txBody>
        </p:sp>
        <p:sp>
          <p:nvSpPr>
            <p:cNvPr id="10" name="Text Box 10"/>
            <p:cNvSpPr txBox="1">
              <a:spLocks noChangeArrowheads="1"/>
            </p:cNvSpPr>
            <p:nvPr/>
          </p:nvSpPr>
          <p:spPr bwMode="auto">
            <a:xfrm>
              <a:off x="3678707" y="3975957"/>
              <a:ext cx="347663" cy="274638"/>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4.</a:t>
              </a:r>
            </a:p>
          </p:txBody>
        </p:sp>
        <p:sp>
          <p:nvSpPr>
            <p:cNvPr id="11" name="Text Box 11"/>
            <p:cNvSpPr txBox="1">
              <a:spLocks noChangeArrowheads="1"/>
            </p:cNvSpPr>
            <p:nvPr/>
          </p:nvSpPr>
          <p:spPr bwMode="auto">
            <a:xfrm>
              <a:off x="4994600" y="3255767"/>
              <a:ext cx="1343060" cy="646331"/>
            </a:xfrm>
            <a:prstGeom prst="rect">
              <a:avLst/>
            </a:prstGeom>
            <a:noFill/>
            <a:ln w="9525" algn="ctr">
              <a:noFill/>
              <a:miter lim="800000"/>
              <a:headEnd/>
              <a:tailEnd/>
            </a:ln>
          </p:spPr>
          <p:txBody>
            <a:bodyPr wrap="none">
              <a:spAutoFit/>
            </a:bodyPr>
            <a:lstStyle/>
            <a:p>
              <a:pPr algn="ctr"/>
              <a:r>
                <a:rPr lang="en-US" sz="1800" dirty="0">
                  <a:solidFill>
                    <a:srgbClr val="30C824"/>
                  </a:solidFill>
                  <a:ea typeface="+mn-ea"/>
                </a:rPr>
                <a:t>JMD</a:t>
              </a:r>
            </a:p>
            <a:p>
              <a:pPr algn="ctr"/>
              <a:r>
                <a:rPr lang="en-US" sz="1800" dirty="0">
                  <a:solidFill>
                    <a:srgbClr val="30C824"/>
                  </a:solidFill>
                  <a:ea typeface="+mn-ea"/>
                </a:rPr>
                <a:t>Tryptophan</a:t>
              </a:r>
            </a:p>
          </p:txBody>
        </p:sp>
        <p:sp>
          <p:nvSpPr>
            <p:cNvPr id="12" name="Text Box 12"/>
            <p:cNvSpPr txBox="1">
              <a:spLocks noChangeArrowheads="1"/>
            </p:cNvSpPr>
            <p:nvPr/>
          </p:nvSpPr>
          <p:spPr bwMode="auto">
            <a:xfrm>
              <a:off x="941736" y="3153632"/>
              <a:ext cx="1633781" cy="646331"/>
            </a:xfrm>
            <a:prstGeom prst="rect">
              <a:avLst/>
            </a:prstGeom>
            <a:noFill/>
            <a:ln w="9525" algn="ctr">
              <a:noFill/>
              <a:miter lim="800000"/>
              <a:headEnd/>
              <a:tailEnd/>
            </a:ln>
          </p:spPr>
          <p:txBody>
            <a:bodyPr wrap="none">
              <a:spAutoFit/>
            </a:bodyPr>
            <a:lstStyle/>
            <a:p>
              <a:pPr algn="ctr"/>
              <a:r>
                <a:rPr lang="en-US" sz="1800" dirty="0">
                  <a:solidFill>
                    <a:srgbClr val="30C824"/>
                  </a:solidFill>
                  <a:ea typeface="+mn-ea"/>
                </a:rPr>
                <a:t>DFG</a:t>
              </a:r>
            </a:p>
            <a:p>
              <a:pPr algn="ctr"/>
              <a:r>
                <a:rPr lang="en-US" sz="1800" dirty="0">
                  <a:solidFill>
                    <a:srgbClr val="30C824"/>
                  </a:solidFill>
                  <a:ea typeface="+mn-ea"/>
                </a:rPr>
                <a:t>Phenylalanine</a:t>
              </a:r>
            </a:p>
          </p:txBody>
        </p:sp>
      </p:grpSp>
      <p:pic>
        <p:nvPicPr>
          <p:cNvPr id="13" name="Picture 3" descr="kit40001"/>
          <p:cNvPicPr>
            <a:picLocks noChangeAspect="1" noChangeArrowheads="1"/>
          </p:cNvPicPr>
          <p:nvPr/>
        </p:nvPicPr>
        <p:blipFill>
          <a:blip r:embed="rId4" cstate="print"/>
          <a:srcRect/>
          <a:stretch>
            <a:fillRect/>
          </a:stretch>
        </p:blipFill>
        <p:spPr bwMode="auto">
          <a:xfrm>
            <a:off x="465479" y="1840769"/>
            <a:ext cx="6096000" cy="4562475"/>
          </a:xfrm>
          <a:prstGeom prst="rect">
            <a:avLst/>
          </a:prstGeom>
          <a:noFill/>
          <a:ln w="9525">
            <a:noFill/>
            <a:miter lim="800000"/>
            <a:headEnd/>
            <a:tailEnd/>
          </a:ln>
        </p:spPr>
      </p:pic>
      <p:sp>
        <p:nvSpPr>
          <p:cNvPr id="14" name="Text Box 4"/>
          <p:cNvSpPr txBox="1">
            <a:spLocks noChangeArrowheads="1"/>
          </p:cNvSpPr>
          <p:nvPr/>
        </p:nvSpPr>
        <p:spPr bwMode="auto">
          <a:xfrm>
            <a:off x="6685219" y="2909156"/>
            <a:ext cx="2438400" cy="2092881"/>
          </a:xfrm>
          <a:prstGeom prst="rect">
            <a:avLst/>
          </a:prstGeom>
          <a:noFill/>
          <a:ln w="9525" algn="ctr">
            <a:noFill/>
            <a:miter lim="800000"/>
            <a:headEnd/>
            <a:tailEnd/>
          </a:ln>
        </p:spPr>
        <p:txBody>
          <a:bodyPr>
            <a:spAutoFit/>
          </a:bodyPr>
          <a:lstStyle/>
          <a:p>
            <a:r>
              <a:rPr lang="en-US" sz="1000" dirty="0">
                <a:ea typeface="+mn-ea"/>
              </a:rPr>
              <a:t>Snapshot 3.  The rightmost green residue from the inhibitory JMD switch has been mutated and can no longer function as an inhibitory element to bind into the #3 position in the kinase vertical spine (the other three spine residues are shown in yellow).</a:t>
            </a:r>
          </a:p>
          <a:p>
            <a:endParaRPr lang="en-US" sz="1000" dirty="0">
              <a:ea typeface="+mn-ea"/>
            </a:endParaRPr>
          </a:p>
          <a:p>
            <a:r>
              <a:rPr lang="en-US" sz="1000" dirty="0">
                <a:ea typeface="+mn-ea"/>
              </a:rPr>
              <a:t>In this mutant </a:t>
            </a:r>
            <a:r>
              <a:rPr lang="en-US" sz="1000" dirty="0" smtClean="0">
                <a:ea typeface="+mn-ea"/>
              </a:rPr>
              <a:t>form, </a:t>
            </a:r>
            <a:r>
              <a:rPr lang="en-US" sz="1000" dirty="0">
                <a:ea typeface="+mn-ea"/>
              </a:rPr>
              <a:t>the ‘DFG’ phenylalanine (green) is free to move over and occupy the #3 spine position and activate the kinase since the inhibitory JMD has been mutated. </a:t>
            </a:r>
          </a:p>
        </p:txBody>
      </p:sp>
      <p:sp>
        <p:nvSpPr>
          <p:cNvPr id="15" name="Text Box 5"/>
          <p:cNvSpPr txBox="1">
            <a:spLocks noChangeArrowheads="1"/>
          </p:cNvSpPr>
          <p:nvPr/>
        </p:nvSpPr>
        <p:spPr bwMode="auto">
          <a:xfrm>
            <a:off x="3618170" y="2729597"/>
            <a:ext cx="312906" cy="276999"/>
          </a:xfrm>
          <a:prstGeom prst="rect">
            <a:avLst/>
          </a:prstGeom>
          <a:noFill/>
          <a:ln w="9525" algn="ctr">
            <a:noFill/>
            <a:miter lim="800000"/>
            <a:headEnd/>
            <a:tailEnd/>
          </a:ln>
        </p:spPr>
        <p:txBody>
          <a:bodyPr wrap="none">
            <a:spAutoFit/>
          </a:bodyPr>
          <a:lstStyle/>
          <a:p>
            <a:pPr algn="ctr"/>
            <a:r>
              <a:rPr lang="en-US" sz="1200">
                <a:solidFill>
                  <a:srgbClr val="000000"/>
                </a:solidFill>
                <a:ea typeface="+mn-ea"/>
              </a:rPr>
              <a:t>1.</a:t>
            </a:r>
          </a:p>
        </p:txBody>
      </p:sp>
      <p:sp>
        <p:nvSpPr>
          <p:cNvPr id="16" name="Text Box 6"/>
          <p:cNvSpPr txBox="1">
            <a:spLocks noChangeArrowheads="1"/>
          </p:cNvSpPr>
          <p:nvPr/>
        </p:nvSpPr>
        <p:spPr bwMode="auto">
          <a:xfrm>
            <a:off x="3640395" y="3186797"/>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ea typeface="+mn-ea"/>
              </a:rPr>
              <a:t>2.</a:t>
            </a:r>
          </a:p>
        </p:txBody>
      </p:sp>
      <p:sp>
        <p:nvSpPr>
          <p:cNvPr id="17" name="Text Box 7"/>
          <p:cNvSpPr txBox="1">
            <a:spLocks noChangeArrowheads="1"/>
          </p:cNvSpPr>
          <p:nvPr/>
        </p:nvSpPr>
        <p:spPr bwMode="auto">
          <a:xfrm>
            <a:off x="3716595" y="3994835"/>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ea typeface="+mn-ea"/>
              </a:rPr>
              <a:t>4.</a:t>
            </a:r>
          </a:p>
        </p:txBody>
      </p:sp>
      <p:sp>
        <p:nvSpPr>
          <p:cNvPr id="18" name="AutoShape 8"/>
          <p:cNvSpPr>
            <a:spLocks noChangeArrowheads="1"/>
          </p:cNvSpPr>
          <p:nvPr/>
        </p:nvSpPr>
        <p:spPr bwMode="auto">
          <a:xfrm>
            <a:off x="3361079" y="3567797"/>
            <a:ext cx="609600" cy="152400"/>
          </a:xfrm>
          <a:prstGeom prst="curvedDownArrow">
            <a:avLst>
              <a:gd name="adj1" fmla="val 80000"/>
              <a:gd name="adj2" fmla="val 160000"/>
              <a:gd name="adj3" fmla="val 33333"/>
            </a:avLst>
          </a:prstGeom>
          <a:solidFill>
            <a:srgbClr val="30C824"/>
          </a:solidFill>
          <a:ln w="9525">
            <a:noFill/>
            <a:miter lim="800000"/>
            <a:headEnd/>
            <a:tailEnd/>
          </a:ln>
        </p:spPr>
        <p:txBody>
          <a:bodyPr wrap="none" anchor="ctr">
            <a:spAutoFit/>
          </a:bodyPr>
          <a:lstStyle/>
          <a:p>
            <a:pPr algn="ctr"/>
            <a:endParaRPr lang="en-US">
              <a:solidFill>
                <a:srgbClr val="FFFF00"/>
              </a:solidFill>
              <a:ea typeface="+mn-ea"/>
            </a:endParaRPr>
          </a:p>
        </p:txBody>
      </p:sp>
      <p:sp>
        <p:nvSpPr>
          <p:cNvPr id="19" name="Text Box 9"/>
          <p:cNvSpPr txBox="1">
            <a:spLocks noChangeArrowheads="1"/>
          </p:cNvSpPr>
          <p:nvPr/>
        </p:nvSpPr>
        <p:spPr bwMode="auto">
          <a:xfrm>
            <a:off x="4885079" y="3720197"/>
            <a:ext cx="1600200" cy="1200329"/>
          </a:xfrm>
          <a:prstGeom prst="rect">
            <a:avLst/>
          </a:prstGeom>
          <a:noFill/>
          <a:ln w="9525" algn="ctr">
            <a:noFill/>
            <a:miter lim="800000"/>
            <a:headEnd/>
            <a:tailEnd/>
          </a:ln>
        </p:spPr>
        <p:txBody>
          <a:bodyPr>
            <a:spAutoFit/>
          </a:bodyPr>
          <a:lstStyle/>
          <a:p>
            <a:pPr algn="ctr"/>
            <a:r>
              <a:rPr lang="en-US" sz="1800" dirty="0">
                <a:solidFill>
                  <a:srgbClr val="30C824"/>
                </a:solidFill>
                <a:ea typeface="+mn-ea"/>
              </a:rPr>
              <a:t>JMD</a:t>
            </a:r>
          </a:p>
          <a:p>
            <a:pPr algn="ctr"/>
            <a:r>
              <a:rPr lang="en-US" sz="1800" dirty="0" smtClean="0">
                <a:solidFill>
                  <a:srgbClr val="30C824"/>
                </a:solidFill>
                <a:ea typeface="+mn-ea"/>
              </a:rPr>
              <a:t>W557 is</a:t>
            </a:r>
            <a:endParaRPr lang="en-US" sz="1800" dirty="0">
              <a:solidFill>
                <a:srgbClr val="30C824"/>
              </a:solidFill>
              <a:ea typeface="+mn-ea"/>
            </a:endParaRPr>
          </a:p>
          <a:p>
            <a:pPr algn="ctr"/>
            <a:r>
              <a:rPr lang="en-US" sz="1800" dirty="0">
                <a:solidFill>
                  <a:srgbClr val="30C824"/>
                </a:solidFill>
                <a:ea typeface="+mn-ea"/>
              </a:rPr>
              <a:t>mutated or</a:t>
            </a:r>
          </a:p>
          <a:p>
            <a:pPr algn="ctr"/>
            <a:r>
              <a:rPr lang="en-US" sz="1800" dirty="0">
                <a:solidFill>
                  <a:srgbClr val="30C824"/>
                </a:solidFill>
                <a:ea typeface="+mn-ea"/>
              </a:rPr>
              <a:t>deleted</a:t>
            </a:r>
          </a:p>
        </p:txBody>
      </p:sp>
      <p:sp>
        <p:nvSpPr>
          <p:cNvPr id="20" name="Text Box 10"/>
          <p:cNvSpPr txBox="1">
            <a:spLocks noChangeArrowheads="1"/>
          </p:cNvSpPr>
          <p:nvPr/>
        </p:nvSpPr>
        <p:spPr bwMode="auto">
          <a:xfrm>
            <a:off x="901920" y="3186797"/>
            <a:ext cx="1633781" cy="646331"/>
          </a:xfrm>
          <a:prstGeom prst="rect">
            <a:avLst/>
          </a:prstGeom>
          <a:noFill/>
          <a:ln w="9525" algn="ctr">
            <a:noFill/>
            <a:miter lim="800000"/>
            <a:headEnd/>
            <a:tailEnd/>
          </a:ln>
        </p:spPr>
        <p:txBody>
          <a:bodyPr wrap="none">
            <a:spAutoFit/>
          </a:bodyPr>
          <a:lstStyle/>
          <a:p>
            <a:pPr algn="ctr"/>
            <a:r>
              <a:rPr lang="en-US" sz="1800" dirty="0">
                <a:solidFill>
                  <a:srgbClr val="30C824"/>
                </a:solidFill>
                <a:ea typeface="+mn-ea"/>
              </a:rPr>
              <a:t>DFG</a:t>
            </a:r>
          </a:p>
          <a:p>
            <a:pPr algn="ctr"/>
            <a:r>
              <a:rPr lang="en-US" sz="1800" dirty="0">
                <a:solidFill>
                  <a:srgbClr val="30C824"/>
                </a:solidFill>
                <a:ea typeface="+mn-ea"/>
              </a:rPr>
              <a:t>Phenylalanine</a:t>
            </a:r>
          </a:p>
        </p:txBody>
      </p:sp>
    </p:spTree>
    <p:extLst>
      <p:ext uri="{BB962C8B-B14F-4D97-AF65-F5344CB8AC3E}">
        <p14:creationId xmlns:p14="http://schemas.microsoft.com/office/powerpoint/2010/main" val="219675722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b="1" dirty="0" smtClean="0"/>
              <a:t>Effect of Activation Loop Mutations on Kinase Structure</a:t>
            </a:r>
            <a:endParaRPr lang="en-US" b="1" dirty="0"/>
          </a:p>
        </p:txBody>
      </p:sp>
      <p:grpSp>
        <p:nvGrpSpPr>
          <p:cNvPr id="3" name="Group 12"/>
          <p:cNvGrpSpPr/>
          <p:nvPr/>
        </p:nvGrpSpPr>
        <p:grpSpPr>
          <a:xfrm>
            <a:off x="478307" y="1842357"/>
            <a:ext cx="6096000" cy="4562475"/>
            <a:chOff x="478307" y="1842357"/>
            <a:chExt cx="6096000" cy="4562475"/>
          </a:xfrm>
        </p:grpSpPr>
        <p:pic>
          <p:nvPicPr>
            <p:cNvPr id="5" name="Picture 5" descr="kit20001"/>
            <p:cNvPicPr>
              <a:picLocks noChangeAspect="1" noChangeArrowheads="1"/>
            </p:cNvPicPr>
            <p:nvPr/>
          </p:nvPicPr>
          <p:blipFill>
            <a:blip r:embed="rId3" cstate="print"/>
            <a:srcRect/>
            <a:stretch>
              <a:fillRect/>
            </a:stretch>
          </p:blipFill>
          <p:spPr bwMode="auto">
            <a:xfrm>
              <a:off x="478307" y="1842357"/>
              <a:ext cx="6096000" cy="4562475"/>
            </a:xfrm>
            <a:prstGeom prst="rect">
              <a:avLst/>
            </a:prstGeom>
            <a:noFill/>
            <a:ln w="9525">
              <a:noFill/>
              <a:miter lim="800000"/>
              <a:headEnd/>
              <a:tailEnd/>
            </a:ln>
          </p:spPr>
        </p:pic>
        <p:sp>
          <p:nvSpPr>
            <p:cNvPr id="7" name="Text Box 7"/>
            <p:cNvSpPr txBox="1">
              <a:spLocks noChangeArrowheads="1"/>
            </p:cNvSpPr>
            <p:nvPr/>
          </p:nvSpPr>
          <p:spPr bwMode="auto">
            <a:xfrm>
              <a:off x="3580282" y="2710720"/>
              <a:ext cx="347663" cy="274637"/>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1.</a:t>
              </a:r>
            </a:p>
          </p:txBody>
        </p:sp>
        <p:sp>
          <p:nvSpPr>
            <p:cNvPr id="8" name="Text Box 8"/>
            <p:cNvSpPr txBox="1">
              <a:spLocks noChangeArrowheads="1"/>
            </p:cNvSpPr>
            <p:nvPr/>
          </p:nvSpPr>
          <p:spPr bwMode="auto">
            <a:xfrm>
              <a:off x="3602507" y="3167920"/>
              <a:ext cx="347663" cy="274637"/>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2.</a:t>
              </a:r>
            </a:p>
          </p:txBody>
        </p:sp>
        <p:sp>
          <p:nvSpPr>
            <p:cNvPr id="9" name="Text Box 9"/>
            <p:cNvSpPr txBox="1">
              <a:spLocks noChangeArrowheads="1"/>
            </p:cNvSpPr>
            <p:nvPr/>
          </p:nvSpPr>
          <p:spPr bwMode="auto">
            <a:xfrm>
              <a:off x="3635845" y="3625120"/>
              <a:ext cx="347662" cy="274637"/>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3.</a:t>
              </a:r>
            </a:p>
          </p:txBody>
        </p:sp>
        <p:sp>
          <p:nvSpPr>
            <p:cNvPr id="10" name="Text Box 10"/>
            <p:cNvSpPr txBox="1">
              <a:spLocks noChangeArrowheads="1"/>
            </p:cNvSpPr>
            <p:nvPr/>
          </p:nvSpPr>
          <p:spPr bwMode="auto">
            <a:xfrm>
              <a:off x="3678707" y="3975957"/>
              <a:ext cx="347663" cy="274638"/>
            </a:xfrm>
            <a:prstGeom prst="rect">
              <a:avLst/>
            </a:prstGeom>
            <a:noFill/>
            <a:ln w="9525" algn="ctr">
              <a:noFill/>
              <a:miter lim="800000"/>
              <a:headEnd/>
              <a:tailEnd/>
            </a:ln>
          </p:spPr>
          <p:txBody>
            <a:bodyPr wrap="none">
              <a:spAutoFit/>
            </a:bodyPr>
            <a:lstStyle/>
            <a:p>
              <a:pPr algn="ctr"/>
              <a:r>
                <a:rPr lang="en-US" sz="1200">
                  <a:solidFill>
                    <a:srgbClr val="FFFF00"/>
                  </a:solidFill>
                  <a:ea typeface="+mn-ea"/>
                </a:rPr>
                <a:t>4.</a:t>
              </a:r>
            </a:p>
          </p:txBody>
        </p:sp>
        <p:sp>
          <p:nvSpPr>
            <p:cNvPr id="11" name="Text Box 11"/>
            <p:cNvSpPr txBox="1">
              <a:spLocks noChangeArrowheads="1"/>
            </p:cNvSpPr>
            <p:nvPr/>
          </p:nvSpPr>
          <p:spPr bwMode="auto">
            <a:xfrm>
              <a:off x="4994600" y="3255767"/>
              <a:ext cx="1343060" cy="646331"/>
            </a:xfrm>
            <a:prstGeom prst="rect">
              <a:avLst/>
            </a:prstGeom>
            <a:noFill/>
            <a:ln w="9525" algn="ctr">
              <a:noFill/>
              <a:miter lim="800000"/>
              <a:headEnd/>
              <a:tailEnd/>
            </a:ln>
          </p:spPr>
          <p:txBody>
            <a:bodyPr wrap="none">
              <a:spAutoFit/>
            </a:bodyPr>
            <a:lstStyle/>
            <a:p>
              <a:pPr algn="ctr"/>
              <a:r>
                <a:rPr lang="en-US" sz="1800" dirty="0">
                  <a:solidFill>
                    <a:srgbClr val="30C824"/>
                  </a:solidFill>
                  <a:ea typeface="+mn-ea"/>
                </a:rPr>
                <a:t>JMD</a:t>
              </a:r>
            </a:p>
            <a:p>
              <a:pPr algn="ctr"/>
              <a:r>
                <a:rPr lang="en-US" sz="1800" dirty="0">
                  <a:solidFill>
                    <a:srgbClr val="30C824"/>
                  </a:solidFill>
                  <a:ea typeface="+mn-ea"/>
                </a:rPr>
                <a:t>Tryptophan</a:t>
              </a:r>
            </a:p>
          </p:txBody>
        </p:sp>
        <p:sp>
          <p:nvSpPr>
            <p:cNvPr id="12" name="Text Box 12"/>
            <p:cNvSpPr txBox="1">
              <a:spLocks noChangeArrowheads="1"/>
            </p:cNvSpPr>
            <p:nvPr/>
          </p:nvSpPr>
          <p:spPr bwMode="auto">
            <a:xfrm>
              <a:off x="941736" y="3153632"/>
              <a:ext cx="1633781" cy="646331"/>
            </a:xfrm>
            <a:prstGeom prst="rect">
              <a:avLst/>
            </a:prstGeom>
            <a:noFill/>
            <a:ln w="9525" algn="ctr">
              <a:noFill/>
              <a:miter lim="800000"/>
              <a:headEnd/>
              <a:tailEnd/>
            </a:ln>
          </p:spPr>
          <p:txBody>
            <a:bodyPr wrap="none">
              <a:spAutoFit/>
            </a:bodyPr>
            <a:lstStyle/>
            <a:p>
              <a:pPr algn="ctr"/>
              <a:r>
                <a:rPr lang="en-US" sz="1800" dirty="0">
                  <a:solidFill>
                    <a:srgbClr val="30C824"/>
                  </a:solidFill>
                  <a:ea typeface="+mn-ea"/>
                </a:rPr>
                <a:t>DFG</a:t>
              </a:r>
            </a:p>
            <a:p>
              <a:pPr algn="ctr"/>
              <a:r>
                <a:rPr lang="en-US" sz="1800" dirty="0">
                  <a:solidFill>
                    <a:srgbClr val="30C824"/>
                  </a:solidFill>
                  <a:ea typeface="+mn-ea"/>
                </a:rPr>
                <a:t>Phenylalanine</a:t>
              </a:r>
            </a:p>
          </p:txBody>
        </p:sp>
      </p:grpSp>
      <p:sp>
        <p:nvSpPr>
          <p:cNvPr id="14" name="Text Box 4"/>
          <p:cNvSpPr txBox="1">
            <a:spLocks noChangeArrowheads="1"/>
          </p:cNvSpPr>
          <p:nvPr/>
        </p:nvSpPr>
        <p:spPr bwMode="auto">
          <a:xfrm>
            <a:off x="6687494" y="2909166"/>
            <a:ext cx="2438400" cy="2400657"/>
          </a:xfrm>
          <a:prstGeom prst="rect">
            <a:avLst/>
          </a:prstGeom>
          <a:noFill/>
          <a:ln w="9525" algn="ctr">
            <a:noFill/>
            <a:miter lim="800000"/>
            <a:headEnd/>
            <a:tailEnd/>
          </a:ln>
        </p:spPr>
        <p:txBody>
          <a:bodyPr>
            <a:spAutoFit/>
          </a:bodyPr>
          <a:lstStyle/>
          <a:p>
            <a:r>
              <a:rPr lang="en-US" sz="1000" dirty="0">
                <a:ea typeface="+mn-ea"/>
              </a:rPr>
              <a:t>Snapshot </a:t>
            </a:r>
            <a:r>
              <a:rPr lang="en-US" sz="1000" dirty="0" smtClean="0">
                <a:ea typeface="+mn-ea"/>
              </a:rPr>
              <a:t>4.  </a:t>
            </a:r>
            <a:r>
              <a:rPr lang="en-US" sz="1000" dirty="0">
                <a:ea typeface="+mn-ea"/>
              </a:rPr>
              <a:t>The rightmost green residue from the inhibitory JMD switch has been moved out of the #3 position in the kinase vertical spine (the other three spine residues are shown in yellow</a:t>
            </a:r>
            <a:r>
              <a:rPr lang="en-US" sz="1000" dirty="0" smtClean="0">
                <a:ea typeface="+mn-ea"/>
              </a:rPr>
              <a:t>).  Mutations of the activation loop stabilize the kinase in the active conformation.</a:t>
            </a:r>
          </a:p>
          <a:p>
            <a:endParaRPr lang="en-US" sz="1000" dirty="0">
              <a:ea typeface="+mn-ea"/>
            </a:endParaRPr>
          </a:p>
          <a:p>
            <a:endParaRPr lang="en-US" sz="1000" dirty="0">
              <a:ea typeface="+mn-ea"/>
            </a:endParaRPr>
          </a:p>
          <a:p>
            <a:r>
              <a:rPr lang="en-US" sz="1000" dirty="0">
                <a:ea typeface="+mn-ea"/>
              </a:rPr>
              <a:t>In this conformation, KIT kinase is in its ON state. Note that the ‘DFG’ </a:t>
            </a:r>
            <a:r>
              <a:rPr lang="en-US" sz="1000" dirty="0" smtClean="0">
                <a:ea typeface="+mn-ea"/>
              </a:rPr>
              <a:t>phenylalanine amino </a:t>
            </a:r>
            <a:r>
              <a:rPr lang="en-US" sz="1000" dirty="0">
                <a:ea typeface="+mn-ea"/>
              </a:rPr>
              <a:t>acid (green) is now in the #3 position in the vertical spine.</a:t>
            </a:r>
          </a:p>
        </p:txBody>
      </p:sp>
      <p:grpSp>
        <p:nvGrpSpPr>
          <p:cNvPr id="4" name="Group 20"/>
          <p:cNvGrpSpPr/>
          <p:nvPr/>
        </p:nvGrpSpPr>
        <p:grpSpPr>
          <a:xfrm>
            <a:off x="474532" y="1840769"/>
            <a:ext cx="6096000" cy="4562475"/>
            <a:chOff x="456426" y="1840769"/>
            <a:chExt cx="6096000" cy="4562475"/>
          </a:xfrm>
        </p:grpSpPr>
        <p:pic>
          <p:nvPicPr>
            <p:cNvPr id="13" name="Picture 3" descr="kit30030"/>
            <p:cNvPicPr>
              <a:picLocks noChangeAspect="1" noChangeArrowheads="1"/>
            </p:cNvPicPr>
            <p:nvPr/>
          </p:nvPicPr>
          <p:blipFill>
            <a:blip r:embed="rId4" cstate="print"/>
            <a:srcRect/>
            <a:stretch>
              <a:fillRect/>
            </a:stretch>
          </p:blipFill>
          <p:spPr bwMode="auto">
            <a:xfrm>
              <a:off x="456426" y="1840769"/>
              <a:ext cx="6096000" cy="4562475"/>
            </a:xfrm>
            <a:prstGeom prst="rect">
              <a:avLst/>
            </a:prstGeom>
            <a:noFill/>
            <a:ln w="9525">
              <a:noFill/>
              <a:miter lim="800000"/>
              <a:headEnd/>
              <a:tailEnd/>
            </a:ln>
          </p:spPr>
        </p:pic>
        <p:sp>
          <p:nvSpPr>
            <p:cNvPr id="15" name="Text Box 5"/>
            <p:cNvSpPr txBox="1">
              <a:spLocks noChangeArrowheads="1"/>
            </p:cNvSpPr>
            <p:nvPr/>
          </p:nvSpPr>
          <p:spPr bwMode="auto">
            <a:xfrm>
              <a:off x="3521804" y="2817081"/>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ea typeface="+mn-ea"/>
                </a:rPr>
                <a:t>1.</a:t>
              </a:r>
            </a:p>
          </p:txBody>
        </p:sp>
        <p:sp>
          <p:nvSpPr>
            <p:cNvPr id="16" name="Text Box 6"/>
            <p:cNvSpPr txBox="1">
              <a:spLocks noChangeArrowheads="1"/>
            </p:cNvSpPr>
            <p:nvPr/>
          </p:nvSpPr>
          <p:spPr bwMode="auto">
            <a:xfrm>
              <a:off x="3544029" y="3274281"/>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ea typeface="+mn-ea"/>
                </a:rPr>
                <a:t>2.</a:t>
              </a:r>
            </a:p>
          </p:txBody>
        </p:sp>
        <p:sp>
          <p:nvSpPr>
            <p:cNvPr id="17" name="Text Box 7"/>
            <p:cNvSpPr txBox="1">
              <a:spLocks noChangeArrowheads="1"/>
            </p:cNvSpPr>
            <p:nvPr/>
          </p:nvSpPr>
          <p:spPr bwMode="auto">
            <a:xfrm>
              <a:off x="3577367" y="3731481"/>
              <a:ext cx="312906" cy="276999"/>
            </a:xfrm>
            <a:prstGeom prst="rect">
              <a:avLst/>
            </a:prstGeom>
            <a:noFill/>
            <a:ln w="9525" algn="ctr">
              <a:noFill/>
              <a:miter lim="800000"/>
              <a:headEnd/>
              <a:tailEnd/>
            </a:ln>
          </p:spPr>
          <p:txBody>
            <a:bodyPr wrap="none">
              <a:spAutoFit/>
            </a:bodyPr>
            <a:lstStyle/>
            <a:p>
              <a:pPr algn="ctr"/>
              <a:r>
                <a:rPr lang="en-US" sz="1200" dirty="0">
                  <a:solidFill>
                    <a:srgbClr val="000000"/>
                  </a:solidFill>
                  <a:ea typeface="+mn-ea"/>
                </a:rPr>
                <a:t>3.</a:t>
              </a:r>
            </a:p>
          </p:txBody>
        </p:sp>
        <p:sp>
          <p:nvSpPr>
            <p:cNvPr id="18" name="Text Box 8"/>
            <p:cNvSpPr txBox="1">
              <a:spLocks noChangeArrowheads="1"/>
            </p:cNvSpPr>
            <p:nvPr/>
          </p:nvSpPr>
          <p:spPr bwMode="auto">
            <a:xfrm>
              <a:off x="3620229" y="4082319"/>
              <a:ext cx="312906" cy="276999"/>
            </a:xfrm>
            <a:prstGeom prst="rect">
              <a:avLst/>
            </a:prstGeom>
            <a:noFill/>
            <a:ln w="9525" algn="ctr">
              <a:noFill/>
              <a:miter lim="800000"/>
              <a:headEnd/>
              <a:tailEnd/>
            </a:ln>
          </p:spPr>
          <p:txBody>
            <a:bodyPr wrap="none">
              <a:spAutoFit/>
            </a:bodyPr>
            <a:lstStyle/>
            <a:p>
              <a:pPr algn="ctr"/>
              <a:r>
                <a:rPr lang="en-US" sz="1200">
                  <a:solidFill>
                    <a:srgbClr val="000000"/>
                  </a:solidFill>
                  <a:ea typeface="+mn-ea"/>
                </a:rPr>
                <a:t>4.</a:t>
              </a:r>
            </a:p>
          </p:txBody>
        </p:sp>
        <p:sp>
          <p:nvSpPr>
            <p:cNvPr id="19" name="Text Box 9"/>
            <p:cNvSpPr txBox="1">
              <a:spLocks noChangeArrowheads="1"/>
            </p:cNvSpPr>
            <p:nvPr/>
          </p:nvSpPr>
          <p:spPr bwMode="auto">
            <a:xfrm>
              <a:off x="5176046" y="5423756"/>
              <a:ext cx="1343060" cy="646331"/>
            </a:xfrm>
            <a:prstGeom prst="rect">
              <a:avLst/>
            </a:prstGeom>
            <a:noFill/>
            <a:ln w="9525" algn="ctr">
              <a:noFill/>
              <a:miter lim="800000"/>
              <a:headEnd/>
              <a:tailEnd/>
            </a:ln>
          </p:spPr>
          <p:txBody>
            <a:bodyPr wrap="none">
              <a:spAutoFit/>
            </a:bodyPr>
            <a:lstStyle/>
            <a:p>
              <a:pPr algn="ctr"/>
              <a:r>
                <a:rPr lang="en-US" sz="1800" dirty="0">
                  <a:solidFill>
                    <a:srgbClr val="30C824"/>
                  </a:solidFill>
                  <a:ea typeface="+mn-ea"/>
                </a:rPr>
                <a:t>JMD</a:t>
              </a:r>
            </a:p>
            <a:p>
              <a:pPr algn="ctr"/>
              <a:r>
                <a:rPr lang="en-US" sz="1800" dirty="0" smtClean="0">
                  <a:solidFill>
                    <a:srgbClr val="30C824"/>
                  </a:solidFill>
                  <a:ea typeface="+mn-ea"/>
                </a:rPr>
                <a:t>Tryptophan</a:t>
              </a:r>
              <a:endParaRPr lang="en-US" sz="1800" dirty="0">
                <a:solidFill>
                  <a:srgbClr val="30C824"/>
                </a:solidFill>
                <a:ea typeface="+mn-ea"/>
              </a:endParaRPr>
            </a:p>
          </p:txBody>
        </p:sp>
        <p:sp>
          <p:nvSpPr>
            <p:cNvPr id="20" name="Text Box 10"/>
            <p:cNvSpPr txBox="1">
              <a:spLocks noChangeArrowheads="1"/>
            </p:cNvSpPr>
            <p:nvPr/>
          </p:nvSpPr>
          <p:spPr bwMode="auto">
            <a:xfrm>
              <a:off x="4169467" y="2680556"/>
              <a:ext cx="1633781" cy="646331"/>
            </a:xfrm>
            <a:prstGeom prst="rect">
              <a:avLst/>
            </a:prstGeom>
            <a:noFill/>
            <a:ln w="9525" algn="ctr">
              <a:noFill/>
              <a:miter lim="800000"/>
              <a:headEnd/>
              <a:tailEnd/>
            </a:ln>
          </p:spPr>
          <p:txBody>
            <a:bodyPr wrap="none">
              <a:spAutoFit/>
            </a:bodyPr>
            <a:lstStyle/>
            <a:p>
              <a:pPr algn="ctr"/>
              <a:r>
                <a:rPr lang="en-US" sz="1800" dirty="0">
                  <a:solidFill>
                    <a:srgbClr val="30C824"/>
                  </a:solidFill>
                  <a:ea typeface="+mn-ea"/>
                </a:rPr>
                <a:t>DFG</a:t>
              </a:r>
            </a:p>
            <a:p>
              <a:pPr algn="ctr"/>
              <a:r>
                <a:rPr lang="en-US" sz="1800" dirty="0">
                  <a:solidFill>
                    <a:srgbClr val="30C824"/>
                  </a:solidFill>
                  <a:ea typeface="+mn-ea"/>
                </a:rPr>
                <a:t>Phenylalanine</a:t>
              </a:r>
            </a:p>
          </p:txBody>
        </p:sp>
      </p:grpSp>
      <p:cxnSp>
        <p:nvCxnSpPr>
          <p:cNvPr id="24" name="Straight Arrow Connector 23"/>
          <p:cNvCxnSpPr/>
          <p:nvPr/>
        </p:nvCxnSpPr>
        <p:spPr bwMode="auto">
          <a:xfrm rot="16200000" flipH="1">
            <a:off x="4739780" y="3967992"/>
            <a:ext cx="226502" cy="192947"/>
          </a:xfrm>
          <a:prstGeom prst="straightConnector1">
            <a:avLst/>
          </a:prstGeom>
          <a:solidFill>
            <a:schemeClr val="accent1"/>
          </a:solidFill>
          <a:ln w="19050" cap="flat" cmpd="sng" algn="ctr">
            <a:solidFill>
              <a:srgbClr val="FF3300"/>
            </a:solidFill>
            <a:prstDash val="solid"/>
            <a:round/>
            <a:headEnd type="triangle" w="sm" len="lg"/>
            <a:tailEnd type="triangle" w="sm" len="lg"/>
          </a:ln>
          <a:effectLst/>
        </p:spPr>
      </p:cxnSp>
      <p:sp>
        <p:nvSpPr>
          <p:cNvPr id="25" name="TextBox 24"/>
          <p:cNvSpPr txBox="1"/>
          <p:nvPr/>
        </p:nvSpPr>
        <p:spPr>
          <a:xfrm>
            <a:off x="5003325" y="3660434"/>
            <a:ext cx="1644242" cy="738664"/>
          </a:xfrm>
          <a:prstGeom prst="rect">
            <a:avLst/>
          </a:prstGeom>
          <a:noFill/>
        </p:spPr>
        <p:txBody>
          <a:bodyPr wrap="square" rtlCol="0">
            <a:spAutoFit/>
          </a:bodyPr>
          <a:lstStyle/>
          <a:p>
            <a:r>
              <a:rPr lang="en-US" sz="1400" dirty="0" smtClean="0">
                <a:solidFill>
                  <a:srgbClr val="FF0000"/>
                </a:solidFill>
                <a:ea typeface="+mn-ea"/>
              </a:rPr>
              <a:t>Codon 816, 820, 822, or 823 mutations</a:t>
            </a:r>
            <a:endParaRPr lang="en-US" sz="1400" dirty="0">
              <a:solidFill>
                <a:srgbClr val="FF0000"/>
              </a:solidFill>
              <a:ea typeface="+mn-ea"/>
            </a:endParaRPr>
          </a:p>
        </p:txBody>
      </p:sp>
    </p:spTree>
    <p:extLst>
      <p:ext uri="{BB962C8B-B14F-4D97-AF65-F5344CB8AC3E}">
        <p14:creationId xmlns:p14="http://schemas.microsoft.com/office/powerpoint/2010/main" val="549632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97">
      <a:dk1>
        <a:sysClr val="windowText" lastClr="000000"/>
      </a:dk1>
      <a:lt1>
        <a:srgbClr val="FFFFFF"/>
      </a:lt1>
      <a:dk2>
        <a:srgbClr val="6E211B"/>
      </a:dk2>
      <a:lt2>
        <a:srgbClr val="FCA820"/>
      </a:lt2>
      <a:accent1>
        <a:srgbClr val="0066A4"/>
      </a:accent1>
      <a:accent2>
        <a:srgbClr val="0A2B60"/>
      </a:accent2>
      <a:accent3>
        <a:srgbClr val="70C4EE"/>
      </a:accent3>
      <a:accent4>
        <a:srgbClr val="E7E7E7"/>
      </a:accent4>
      <a:accent5>
        <a:srgbClr val="0066A4"/>
      </a:accent5>
      <a:accent6>
        <a:srgbClr val="FCA820"/>
      </a:accent6>
      <a:hlink>
        <a:srgbClr val="6E211B"/>
      </a:hlink>
      <a:folHlink>
        <a:srgbClr val="0A2B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7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Deciphera Slide Template">
  <a:themeElements>
    <a:clrScheme name="Custom 97">
      <a:dk1>
        <a:sysClr val="windowText" lastClr="000000"/>
      </a:dk1>
      <a:lt1>
        <a:srgbClr val="FFFFFF"/>
      </a:lt1>
      <a:dk2>
        <a:srgbClr val="6E211B"/>
      </a:dk2>
      <a:lt2>
        <a:srgbClr val="FCA820"/>
      </a:lt2>
      <a:accent1>
        <a:srgbClr val="0066A4"/>
      </a:accent1>
      <a:accent2>
        <a:srgbClr val="0A2B60"/>
      </a:accent2>
      <a:accent3>
        <a:srgbClr val="70C4EE"/>
      </a:accent3>
      <a:accent4>
        <a:srgbClr val="E7E7E7"/>
      </a:accent4>
      <a:accent5>
        <a:srgbClr val="0066A4"/>
      </a:accent5>
      <a:accent6>
        <a:srgbClr val="FCA820"/>
      </a:accent6>
      <a:hlink>
        <a:srgbClr val="6E211B"/>
      </a:hlink>
      <a:folHlink>
        <a:srgbClr val="0A2B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7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4_CVOX-16010 Fitz_DT7">
  <a:themeElements>
    <a:clrScheme name="4_CVOX-16010 Fitz_DT7 16">
      <a:dk1>
        <a:srgbClr val="FFFFFF"/>
      </a:dk1>
      <a:lt1>
        <a:srgbClr val="FFFFFF"/>
      </a:lt1>
      <a:dk2>
        <a:srgbClr val="FFFF00"/>
      </a:dk2>
      <a:lt2>
        <a:srgbClr val="757575"/>
      </a:lt2>
      <a:accent1>
        <a:srgbClr val="0066FF"/>
      </a:accent1>
      <a:accent2>
        <a:srgbClr val="FFCC00"/>
      </a:accent2>
      <a:accent3>
        <a:srgbClr val="FFFFFF"/>
      </a:accent3>
      <a:accent4>
        <a:srgbClr val="DADADA"/>
      </a:accent4>
      <a:accent5>
        <a:srgbClr val="AAB8FF"/>
      </a:accent5>
      <a:accent6>
        <a:srgbClr val="E7B900"/>
      </a:accent6>
      <a:hlink>
        <a:srgbClr val="2C9424"/>
      </a:hlink>
      <a:folHlink>
        <a:srgbClr val="FF9900"/>
      </a:folHlink>
    </a:clrScheme>
    <a:fontScheme name="4_CVOX-16010 Fitz_DT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4_CVOX-16010 Fitz_DT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CVOX-16010 Fitz_DT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CVOX-16010 Fitz_DT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CVOX-16010 Fitz_DT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CVOX-16010 Fitz_DT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CVOX-16010 Fitz_DT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CVOX-16010 Fitz_DT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CVOX-16010 Fitz_DT7 8">
        <a:dk1>
          <a:srgbClr val="000000"/>
        </a:dk1>
        <a:lt1>
          <a:srgbClr val="FFFFFF"/>
        </a:lt1>
        <a:dk2>
          <a:srgbClr val="44BEBE"/>
        </a:dk2>
        <a:lt2>
          <a:srgbClr val="008080"/>
        </a:lt2>
        <a:accent1>
          <a:srgbClr val="BFFC44"/>
        </a:accent1>
        <a:accent2>
          <a:srgbClr val="BCBCBC"/>
        </a:accent2>
        <a:accent3>
          <a:srgbClr val="FFFFFF"/>
        </a:accent3>
        <a:accent4>
          <a:srgbClr val="000000"/>
        </a:accent4>
        <a:accent5>
          <a:srgbClr val="DCFDB0"/>
        </a:accent5>
        <a:accent6>
          <a:srgbClr val="AAAAAA"/>
        </a:accent6>
        <a:hlink>
          <a:srgbClr val="EBEBEB"/>
        </a:hlink>
        <a:folHlink>
          <a:srgbClr val="000C28"/>
        </a:folHlink>
      </a:clrScheme>
      <a:clrMap bg1="lt1" tx1="dk1" bg2="lt2" tx2="dk2" accent1="accent1" accent2="accent2" accent3="accent3" accent4="accent4" accent5="accent5" accent6="accent6" hlink="hlink" folHlink="folHlink"/>
    </a:extraClrScheme>
    <a:extraClrScheme>
      <a:clrScheme name="4_CVOX-16010 Fitz_DT7 9">
        <a:dk1>
          <a:srgbClr val="008080"/>
        </a:dk1>
        <a:lt1>
          <a:srgbClr val="FFFFFF"/>
        </a:lt1>
        <a:dk2>
          <a:srgbClr val="000C28"/>
        </a:dk2>
        <a:lt2>
          <a:srgbClr val="44BEBE"/>
        </a:lt2>
        <a:accent1>
          <a:srgbClr val="BFFC44"/>
        </a:accent1>
        <a:accent2>
          <a:srgbClr val="BCBCBC"/>
        </a:accent2>
        <a:accent3>
          <a:srgbClr val="AAAAAC"/>
        </a:accent3>
        <a:accent4>
          <a:srgbClr val="DADADA"/>
        </a:accent4>
        <a:accent5>
          <a:srgbClr val="DCFDB0"/>
        </a:accent5>
        <a:accent6>
          <a:srgbClr val="AAAAAA"/>
        </a:accent6>
        <a:hlink>
          <a:srgbClr val="EBEBEB"/>
        </a:hlink>
        <a:folHlink>
          <a:srgbClr val="000C28"/>
        </a:folHlink>
      </a:clrScheme>
      <a:clrMap bg1="dk2" tx1="lt1" bg2="dk1" tx2="lt2" accent1="accent1" accent2="accent2" accent3="accent3" accent4="accent4" accent5="accent5" accent6="accent6" hlink="hlink" folHlink="folHlink"/>
    </a:extraClrScheme>
    <a:extraClrScheme>
      <a:clrScheme name="4_CVOX-16010 Fitz_DT7 10">
        <a:dk1>
          <a:srgbClr val="FFFFFF"/>
        </a:dk1>
        <a:lt1>
          <a:srgbClr val="FFFFFF"/>
        </a:lt1>
        <a:dk2>
          <a:srgbClr val="44BEBE"/>
        </a:dk2>
        <a:lt2>
          <a:srgbClr val="008080"/>
        </a:lt2>
        <a:accent1>
          <a:srgbClr val="BFFC44"/>
        </a:accent1>
        <a:accent2>
          <a:srgbClr val="BCBCBC"/>
        </a:accent2>
        <a:accent3>
          <a:srgbClr val="FFFFFF"/>
        </a:accent3>
        <a:accent4>
          <a:srgbClr val="DADADA"/>
        </a:accent4>
        <a:accent5>
          <a:srgbClr val="DCFDB0"/>
        </a:accent5>
        <a:accent6>
          <a:srgbClr val="AAAAAA"/>
        </a:accent6>
        <a:hlink>
          <a:srgbClr val="EBEBEB"/>
        </a:hlink>
        <a:folHlink>
          <a:srgbClr val="000C28"/>
        </a:folHlink>
      </a:clrScheme>
      <a:clrMap bg1="lt1" tx1="dk1" bg2="lt2" tx2="dk2" accent1="accent1" accent2="accent2" accent3="accent3" accent4="accent4" accent5="accent5" accent6="accent6" hlink="hlink" folHlink="folHlink"/>
    </a:extraClrScheme>
    <a:extraClrScheme>
      <a:clrScheme name="4_CVOX-16010 Fitz_DT7 11">
        <a:dk1>
          <a:srgbClr val="FF8100"/>
        </a:dk1>
        <a:lt1>
          <a:srgbClr val="FFFFFF"/>
        </a:lt1>
        <a:dk2>
          <a:srgbClr val="000066"/>
        </a:dk2>
        <a:lt2>
          <a:srgbClr val="FFFF00"/>
        </a:lt2>
        <a:accent1>
          <a:srgbClr val="2600D9"/>
        </a:accent1>
        <a:accent2>
          <a:srgbClr val="E18F00"/>
        </a:accent2>
        <a:accent3>
          <a:srgbClr val="AAAAB8"/>
        </a:accent3>
        <a:accent4>
          <a:srgbClr val="DADADA"/>
        </a:accent4>
        <a:accent5>
          <a:srgbClr val="ACAAE9"/>
        </a:accent5>
        <a:accent6>
          <a:srgbClr val="CC8100"/>
        </a:accent6>
        <a:hlink>
          <a:srgbClr val="2C9424"/>
        </a:hlink>
        <a:folHlink>
          <a:srgbClr val="FFCC00"/>
        </a:folHlink>
      </a:clrScheme>
      <a:clrMap bg1="dk2" tx1="lt1" bg2="dk1" tx2="lt2" accent1="accent1" accent2="accent2" accent3="accent3" accent4="accent4" accent5="accent5" accent6="accent6" hlink="hlink" folHlink="folHlink"/>
    </a:extraClrScheme>
    <a:extraClrScheme>
      <a:clrScheme name="4_CVOX-16010 Fitz_DT7 12">
        <a:dk1>
          <a:srgbClr val="FF8100"/>
        </a:dk1>
        <a:lt1>
          <a:srgbClr val="FFFFFF"/>
        </a:lt1>
        <a:dk2>
          <a:srgbClr val="000066"/>
        </a:dk2>
        <a:lt2>
          <a:srgbClr val="FFFF00"/>
        </a:lt2>
        <a:accent1>
          <a:srgbClr val="2600D9"/>
        </a:accent1>
        <a:accent2>
          <a:srgbClr val="FFCC00"/>
        </a:accent2>
        <a:accent3>
          <a:srgbClr val="AAAAB8"/>
        </a:accent3>
        <a:accent4>
          <a:srgbClr val="DADADA"/>
        </a:accent4>
        <a:accent5>
          <a:srgbClr val="ACAAE9"/>
        </a:accent5>
        <a:accent6>
          <a:srgbClr val="E7B900"/>
        </a:accent6>
        <a:hlink>
          <a:srgbClr val="2C9424"/>
        </a:hlink>
        <a:folHlink>
          <a:srgbClr val="FF9900"/>
        </a:folHlink>
      </a:clrScheme>
      <a:clrMap bg1="dk2" tx1="lt1" bg2="dk1" tx2="lt2" accent1="accent1" accent2="accent2" accent3="accent3" accent4="accent4" accent5="accent5" accent6="accent6" hlink="hlink" folHlink="folHlink"/>
    </a:extraClrScheme>
    <a:extraClrScheme>
      <a:clrScheme name="4_CVOX-16010 Fitz_DT7 13">
        <a:dk1>
          <a:srgbClr val="FF8100"/>
        </a:dk1>
        <a:lt1>
          <a:srgbClr val="FFFFFF"/>
        </a:lt1>
        <a:dk2>
          <a:srgbClr val="000066"/>
        </a:dk2>
        <a:lt2>
          <a:srgbClr val="FFFF00"/>
        </a:lt2>
        <a:accent1>
          <a:srgbClr val="00CCFF"/>
        </a:accent1>
        <a:accent2>
          <a:srgbClr val="FFCC00"/>
        </a:accent2>
        <a:accent3>
          <a:srgbClr val="AAAAB8"/>
        </a:accent3>
        <a:accent4>
          <a:srgbClr val="DADADA"/>
        </a:accent4>
        <a:accent5>
          <a:srgbClr val="AAE2FF"/>
        </a:accent5>
        <a:accent6>
          <a:srgbClr val="E7B900"/>
        </a:accent6>
        <a:hlink>
          <a:srgbClr val="2C9424"/>
        </a:hlink>
        <a:folHlink>
          <a:srgbClr val="FF9900"/>
        </a:folHlink>
      </a:clrScheme>
      <a:clrMap bg1="dk2" tx1="lt1" bg2="dk1" tx2="lt2" accent1="accent1" accent2="accent2" accent3="accent3" accent4="accent4" accent5="accent5" accent6="accent6" hlink="hlink" folHlink="folHlink"/>
    </a:extraClrScheme>
    <a:extraClrScheme>
      <a:clrScheme name="4_CVOX-16010 Fitz_DT7 14">
        <a:dk1>
          <a:srgbClr val="FF8100"/>
        </a:dk1>
        <a:lt1>
          <a:srgbClr val="FFFFFF"/>
        </a:lt1>
        <a:dk2>
          <a:srgbClr val="000066"/>
        </a:dk2>
        <a:lt2>
          <a:srgbClr val="FFFF00"/>
        </a:lt2>
        <a:accent1>
          <a:srgbClr val="0066FF"/>
        </a:accent1>
        <a:accent2>
          <a:srgbClr val="FFCC00"/>
        </a:accent2>
        <a:accent3>
          <a:srgbClr val="AAAAB8"/>
        </a:accent3>
        <a:accent4>
          <a:srgbClr val="DADADA"/>
        </a:accent4>
        <a:accent5>
          <a:srgbClr val="AAB8FF"/>
        </a:accent5>
        <a:accent6>
          <a:srgbClr val="E7B900"/>
        </a:accent6>
        <a:hlink>
          <a:srgbClr val="2C9424"/>
        </a:hlink>
        <a:folHlink>
          <a:srgbClr val="FF9900"/>
        </a:folHlink>
      </a:clrScheme>
      <a:clrMap bg1="dk2" tx1="lt1" bg2="dk1" tx2="lt2" accent1="accent1" accent2="accent2" accent3="accent3" accent4="accent4" accent5="accent5" accent6="accent6" hlink="hlink" folHlink="folHlink"/>
    </a:extraClrScheme>
    <a:extraClrScheme>
      <a:clrScheme name="4_CVOX-16010 Fitz_DT7 15">
        <a:dk1>
          <a:srgbClr val="757575"/>
        </a:dk1>
        <a:lt1>
          <a:srgbClr val="FFFFFF"/>
        </a:lt1>
        <a:dk2>
          <a:srgbClr val="000066"/>
        </a:dk2>
        <a:lt2>
          <a:srgbClr val="FFFF00"/>
        </a:lt2>
        <a:accent1>
          <a:srgbClr val="0066FF"/>
        </a:accent1>
        <a:accent2>
          <a:srgbClr val="FFCC00"/>
        </a:accent2>
        <a:accent3>
          <a:srgbClr val="AAAAB8"/>
        </a:accent3>
        <a:accent4>
          <a:srgbClr val="DADADA"/>
        </a:accent4>
        <a:accent5>
          <a:srgbClr val="AAB8FF"/>
        </a:accent5>
        <a:accent6>
          <a:srgbClr val="E7B900"/>
        </a:accent6>
        <a:hlink>
          <a:srgbClr val="2C9424"/>
        </a:hlink>
        <a:folHlink>
          <a:srgbClr val="FF9900"/>
        </a:folHlink>
      </a:clrScheme>
      <a:clrMap bg1="dk2" tx1="lt1" bg2="dk1" tx2="lt2" accent1="accent1" accent2="accent2" accent3="accent3" accent4="accent4" accent5="accent5" accent6="accent6" hlink="hlink" folHlink="folHlink"/>
    </a:extraClrScheme>
    <a:extraClrScheme>
      <a:clrScheme name="4_CVOX-16010 Fitz_DT7 16">
        <a:dk1>
          <a:srgbClr val="FFFFFF"/>
        </a:dk1>
        <a:lt1>
          <a:srgbClr val="FFFFFF"/>
        </a:lt1>
        <a:dk2>
          <a:srgbClr val="FFFF00"/>
        </a:dk2>
        <a:lt2>
          <a:srgbClr val="757575"/>
        </a:lt2>
        <a:accent1>
          <a:srgbClr val="0066FF"/>
        </a:accent1>
        <a:accent2>
          <a:srgbClr val="FFCC00"/>
        </a:accent2>
        <a:accent3>
          <a:srgbClr val="FFFFFF"/>
        </a:accent3>
        <a:accent4>
          <a:srgbClr val="DADADA"/>
        </a:accent4>
        <a:accent5>
          <a:srgbClr val="AAB8FF"/>
        </a:accent5>
        <a:accent6>
          <a:srgbClr val="E7B900"/>
        </a:accent6>
        <a:hlink>
          <a:srgbClr val="2C9424"/>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Custom 97">
    <a:dk1>
      <a:sysClr val="windowText" lastClr="000000"/>
    </a:dk1>
    <a:lt1>
      <a:srgbClr val="FFFFFF"/>
    </a:lt1>
    <a:dk2>
      <a:srgbClr val="6E211B"/>
    </a:dk2>
    <a:lt2>
      <a:srgbClr val="FCA820"/>
    </a:lt2>
    <a:accent1>
      <a:srgbClr val="0066A4"/>
    </a:accent1>
    <a:accent2>
      <a:srgbClr val="0A2B60"/>
    </a:accent2>
    <a:accent3>
      <a:srgbClr val="70C4EE"/>
    </a:accent3>
    <a:accent4>
      <a:srgbClr val="E7E7E7"/>
    </a:accent4>
    <a:accent5>
      <a:srgbClr val="0066A4"/>
    </a:accent5>
    <a:accent6>
      <a:srgbClr val="FCA820"/>
    </a:accent6>
    <a:hlink>
      <a:srgbClr val="6E211B"/>
    </a:hlink>
    <a:folHlink>
      <a:srgbClr val="0A2B6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Custom 97">
    <a:dk1>
      <a:sysClr val="windowText" lastClr="000000"/>
    </a:dk1>
    <a:lt1>
      <a:srgbClr val="FFFFFF"/>
    </a:lt1>
    <a:dk2>
      <a:srgbClr val="6E211B"/>
    </a:dk2>
    <a:lt2>
      <a:srgbClr val="FCA820"/>
    </a:lt2>
    <a:accent1>
      <a:srgbClr val="0066A4"/>
    </a:accent1>
    <a:accent2>
      <a:srgbClr val="0A2B60"/>
    </a:accent2>
    <a:accent3>
      <a:srgbClr val="70C4EE"/>
    </a:accent3>
    <a:accent4>
      <a:srgbClr val="E7E7E7"/>
    </a:accent4>
    <a:accent5>
      <a:srgbClr val="0066A4"/>
    </a:accent5>
    <a:accent6>
      <a:srgbClr val="FCA820"/>
    </a:accent6>
    <a:hlink>
      <a:srgbClr val="6E211B"/>
    </a:hlink>
    <a:folHlink>
      <a:srgbClr val="0A2B60"/>
    </a:folHlink>
  </a:clrScheme>
</a:themeOverride>
</file>

<file path=ppt/theme/themeOverride7.xml><?xml version="1.0" encoding="utf-8"?>
<a:themeOverride xmlns:a="http://schemas.openxmlformats.org/drawingml/2006/main">
  <a:clrScheme name="Custom 97">
    <a:dk1>
      <a:sysClr val="windowText" lastClr="000000"/>
    </a:dk1>
    <a:lt1>
      <a:srgbClr val="FFFFFF"/>
    </a:lt1>
    <a:dk2>
      <a:srgbClr val="6E211B"/>
    </a:dk2>
    <a:lt2>
      <a:srgbClr val="FCA820"/>
    </a:lt2>
    <a:accent1>
      <a:srgbClr val="0066A4"/>
    </a:accent1>
    <a:accent2>
      <a:srgbClr val="0A2B60"/>
    </a:accent2>
    <a:accent3>
      <a:srgbClr val="70C4EE"/>
    </a:accent3>
    <a:accent4>
      <a:srgbClr val="E7E7E7"/>
    </a:accent4>
    <a:accent5>
      <a:srgbClr val="0066A4"/>
    </a:accent5>
    <a:accent6>
      <a:srgbClr val="FCA820"/>
    </a:accent6>
    <a:hlink>
      <a:srgbClr val="6E211B"/>
    </a:hlink>
    <a:folHlink>
      <a:srgbClr val="0A2B60"/>
    </a:folHlink>
  </a:clrScheme>
</a:themeOverride>
</file>

<file path=ppt/theme/themeOverride8.xml><?xml version="1.0" encoding="utf-8"?>
<a:themeOverride xmlns:a="http://schemas.openxmlformats.org/drawingml/2006/main">
  <a:clrScheme name="Custom 97">
    <a:dk1>
      <a:sysClr val="windowText" lastClr="000000"/>
    </a:dk1>
    <a:lt1>
      <a:srgbClr val="FFFFFF"/>
    </a:lt1>
    <a:dk2>
      <a:srgbClr val="6E211B"/>
    </a:dk2>
    <a:lt2>
      <a:srgbClr val="FCA820"/>
    </a:lt2>
    <a:accent1>
      <a:srgbClr val="0066A4"/>
    </a:accent1>
    <a:accent2>
      <a:srgbClr val="0A2B60"/>
    </a:accent2>
    <a:accent3>
      <a:srgbClr val="70C4EE"/>
    </a:accent3>
    <a:accent4>
      <a:srgbClr val="E7E7E7"/>
    </a:accent4>
    <a:accent5>
      <a:srgbClr val="0066A4"/>
    </a:accent5>
    <a:accent6>
      <a:srgbClr val="FCA820"/>
    </a:accent6>
    <a:hlink>
      <a:srgbClr val="6E211B"/>
    </a:hlink>
    <a:folHlink>
      <a:srgbClr val="0A2B60"/>
    </a:folHlink>
  </a:clrScheme>
</a:themeOverride>
</file>

<file path=docProps/app.xml><?xml version="1.0" encoding="utf-8"?>
<Properties xmlns="http://schemas.openxmlformats.org/officeDocument/2006/extended-properties" xmlns:vt="http://schemas.openxmlformats.org/officeDocument/2006/docPropsVTypes">
  <Template/>
  <TotalTime>49741</TotalTime>
  <Words>4551</Words>
  <Application>Microsoft Office PowerPoint</Application>
  <PresentationFormat>On-screen Show (4:3)</PresentationFormat>
  <Paragraphs>768</Paragraphs>
  <Slides>46</Slides>
  <Notes>29</Notes>
  <HiddenSlides>1</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46</vt:i4>
      </vt:variant>
    </vt:vector>
  </HeadingPairs>
  <TitlesOfParts>
    <vt:vector size="52" baseType="lpstr">
      <vt:lpstr>1_Office Theme</vt:lpstr>
      <vt:lpstr>Deciphera Slide Template</vt:lpstr>
      <vt:lpstr>4_CVOX-16010 Fitz_DT7</vt:lpstr>
      <vt:lpstr>4_Office Theme</vt:lpstr>
      <vt:lpstr>5_Office Theme</vt:lpstr>
      <vt:lpstr>Prism 6</vt:lpstr>
      <vt:lpstr>   Treatment of Imatinib-resistant GIST:   The Next Generation    </vt:lpstr>
      <vt:lpstr>Background</vt:lpstr>
      <vt:lpstr>PowerPoint Presentation</vt:lpstr>
      <vt:lpstr>PowerPoint Presentation</vt:lpstr>
      <vt:lpstr>Structural Regulation of KIT Enzymatic Activity</vt:lpstr>
      <vt:lpstr>JM-Inhibited Inactive Kinase</vt:lpstr>
      <vt:lpstr>Activated Kinase Structure</vt:lpstr>
      <vt:lpstr>Effect of JM-mutation on Kinase Conformation</vt:lpstr>
      <vt:lpstr>Effect of Activation Loop Mutations on Kinase Structure</vt:lpstr>
      <vt:lpstr>Imatinib can only bind (inhibit) the inactive form of KIT</vt:lpstr>
      <vt:lpstr>Imatinib and Sunitinib (and Regorafenib) Only Inhibit the Inactive Form of KIT</vt:lpstr>
      <vt:lpstr>Beyond imatinib, there are no highly effective therapies</vt:lpstr>
      <vt:lpstr>PowerPoint Presentation</vt:lpstr>
      <vt:lpstr>BLU-285: highly potent and selective targeting of KIT/PDGFR mutants</vt:lpstr>
      <vt:lpstr>BLU-285: highly active against imatinib-resistant  GIST patient derived xenografts</vt:lpstr>
      <vt:lpstr>BLU-285 Phase 1 Study Design</vt:lpstr>
      <vt:lpstr>3+3 Dose escalation phase 1 study design</vt:lpstr>
      <vt:lpstr>Demography and baseline patient characteristics</vt:lpstr>
      <vt:lpstr>BLU-285 pharmacokinetics support once daily dosing and broad mutational coverage</vt:lpstr>
      <vt:lpstr>Radiographic response per RECIST 1.1 in PDGFR D842V-mutant GIST</vt:lpstr>
      <vt:lpstr>Tumor regression across all dose levels in PDGFR  D842-mutant GIST (central radiology review)</vt:lpstr>
      <vt:lpstr>High response rate and prolonged PFS in PDGFR  D842-mutant GIST</vt:lpstr>
      <vt:lpstr>Radiographic response in heavily pre-treated  KIT-mutant GIST</vt:lpstr>
      <vt:lpstr>Dose-dependent tumor reduction across multiple  KIT genotypes (central radiographic review)</vt:lpstr>
      <vt:lpstr>Important clinical activity in heavily pre-treated  KIT-mutant GIST</vt:lpstr>
      <vt:lpstr>Adverse events (AE) associated with BLU-285</vt:lpstr>
      <vt:lpstr>Conclusions from BLU-285 ASCO Presentation</vt:lpstr>
      <vt:lpstr>2017 ASCO - Abstract 2515, Board #7    Pharmacokinetic-driven phase I study of DCC-2618 a pan-KIT and PDGFR inhibitor in patients (pts) with gastrointestinal stromal tumor (GIST) and other solid tumors</vt:lpstr>
      <vt:lpstr>DCC-2618 BACKGROUND</vt:lpstr>
      <vt:lpstr>JM-Inhibited Inactive Kinase</vt:lpstr>
      <vt:lpstr>Activated Kinase Structure</vt:lpstr>
      <vt:lpstr>Switch Pocket Inhibitor Locks Kinase Into Inactive Conformation</vt:lpstr>
      <vt:lpstr>RATIONALE FOR DCC-2618 STUDY</vt:lpstr>
      <vt:lpstr>DCC-2618-01-001: DESIGN AND OBJECTIVES</vt:lpstr>
      <vt:lpstr>DCC-2618 Dose Levels &amp; Patient Characteristics (N=48)</vt:lpstr>
      <vt:lpstr>Summary of TEAEs by Grade [≥5 (≥10%)]* Grade 3/4 by Cohort - All Grades Regardless of Causality </vt:lpstr>
      <vt:lpstr>Cycle 1 Plasma Pharmacokinetics Total Exposure Across QD and BID Dosing Cohorts (N=48)</vt:lpstr>
      <vt:lpstr>Waterfall Plot (Best Response, N=27)</vt:lpstr>
      <vt:lpstr>Duration of Treatment on DCC-2618 – All GIST Patients (N=38) </vt:lpstr>
      <vt:lpstr>Circulating Tumor DNA (ctDNA)</vt:lpstr>
      <vt:lpstr>PowerPoint Presentation</vt:lpstr>
      <vt:lpstr>Use of cfDNA as Pharmacodynamic Biomarker to Demonstrate pan−KIT Activity of DCC-2618 in KIT GIST Patients (N=12)</vt:lpstr>
      <vt:lpstr>Use of cfDNA as Pharmacodynamic Biomarker Demonstrates DCC-2618 Activity at Lower Dose Cohorts</vt:lpstr>
      <vt:lpstr>Conclusions from DCC-2168 ASCO Presentation</vt:lpstr>
      <vt:lpstr>Summary</vt:lpstr>
      <vt:lpstr>Acknowledgement</vt:lpstr>
    </vt:vector>
  </TitlesOfParts>
  <Company>Filip Janku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PIK3CA Mutations in Patients with Advanced Cancers Treated in a Phase I Clinic</dc:title>
  <dc:creator>Filip Janku User</dc:creator>
  <cp:lastModifiedBy>Owner</cp:lastModifiedBy>
  <cp:revision>956</cp:revision>
  <cp:lastPrinted>2017-07-14T01:52:15Z</cp:lastPrinted>
  <dcterms:created xsi:type="dcterms:W3CDTF">2009-09-27T18:34:29Z</dcterms:created>
  <dcterms:modified xsi:type="dcterms:W3CDTF">2017-09-16T14:47:13Z</dcterms:modified>
</cp:coreProperties>
</file>